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256" r:id="rId2"/>
    <p:sldId id="258" r:id="rId3"/>
    <p:sldId id="260" r:id="rId4"/>
    <p:sldId id="259" r:id="rId5"/>
    <p:sldId id="262" r:id="rId6"/>
    <p:sldId id="267" r:id="rId7"/>
    <p:sldId id="263" r:id="rId8"/>
    <p:sldId id="273" r:id="rId9"/>
    <p:sldId id="272" r:id="rId10"/>
    <p:sldId id="274" r:id="rId11"/>
    <p:sldId id="276" r:id="rId12"/>
    <p:sldId id="277" r:id="rId13"/>
    <p:sldId id="278" r:id="rId14"/>
    <p:sldId id="279" r:id="rId15"/>
    <p:sldId id="268" r:id="rId16"/>
    <p:sldId id="270" r:id="rId17"/>
    <p:sldId id="269" r:id="rId18"/>
    <p:sldId id="271" r:id="rId19"/>
    <p:sldId id="280" r:id="rId20"/>
    <p:sldId id="281" r:id="rId21"/>
    <p:sldId id="288" r:id="rId22"/>
    <p:sldId id="289" r:id="rId23"/>
    <p:sldId id="290" r:id="rId24"/>
    <p:sldId id="291" r:id="rId25"/>
    <p:sldId id="292" r:id="rId26"/>
    <p:sldId id="265" r:id="rId27"/>
    <p:sldId id="264" r:id="rId28"/>
    <p:sldId id="286" r:id="rId29"/>
    <p:sldId id="293" r:id="rId30"/>
    <p:sldId id="384" r:id="rId31"/>
    <p:sldId id="378" r:id="rId32"/>
    <p:sldId id="323" r:id="rId33"/>
    <p:sldId id="322" r:id="rId34"/>
    <p:sldId id="325" r:id="rId35"/>
    <p:sldId id="326" r:id="rId36"/>
    <p:sldId id="328" r:id="rId37"/>
    <p:sldId id="327" r:id="rId38"/>
    <p:sldId id="335" r:id="rId39"/>
    <p:sldId id="329" r:id="rId40"/>
    <p:sldId id="332" r:id="rId41"/>
    <p:sldId id="331" r:id="rId42"/>
    <p:sldId id="333" r:id="rId43"/>
    <p:sldId id="334" r:id="rId44"/>
    <p:sldId id="380" r:id="rId45"/>
    <p:sldId id="385" r:id="rId46"/>
    <p:sldId id="284" r:id="rId47"/>
    <p:sldId id="373" r:id="rId48"/>
    <p:sldId id="353" r:id="rId49"/>
    <p:sldId id="351" r:id="rId50"/>
    <p:sldId id="369" r:id="rId51"/>
    <p:sldId id="318" r:id="rId52"/>
    <p:sldId id="319" r:id="rId53"/>
    <p:sldId id="382" r:id="rId54"/>
    <p:sldId id="355" r:id="rId55"/>
    <p:sldId id="285" r:id="rId56"/>
    <p:sldId id="356" r:id="rId57"/>
    <p:sldId id="295" r:id="rId58"/>
    <p:sldId id="348" r:id="rId59"/>
    <p:sldId id="357" r:id="rId60"/>
    <p:sldId id="311" r:id="rId61"/>
    <p:sldId id="312" r:id="rId62"/>
    <p:sldId id="313" r:id="rId63"/>
    <p:sldId id="314" r:id="rId64"/>
    <p:sldId id="266" r:id="rId65"/>
    <p:sldId id="345" r:id="rId66"/>
    <p:sldId id="358" r:id="rId67"/>
    <p:sldId id="359" r:id="rId68"/>
    <p:sldId id="287" r:id="rId69"/>
    <p:sldId id="360" r:id="rId70"/>
    <p:sldId id="361" r:id="rId71"/>
    <p:sldId id="346" r:id="rId72"/>
    <p:sldId id="362" r:id="rId73"/>
    <p:sldId id="363" r:id="rId74"/>
    <p:sldId id="364" r:id="rId75"/>
    <p:sldId id="365" r:id="rId76"/>
    <p:sldId id="294" r:id="rId77"/>
    <p:sldId id="371" r:id="rId78"/>
    <p:sldId id="383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07"/>
    <p:restoredTop sz="94708"/>
  </p:normalViewPr>
  <p:slideViewPr>
    <p:cSldViewPr snapToGrid="0">
      <p:cViewPr varScale="1">
        <p:scale>
          <a:sx n="110" d="100"/>
          <a:sy n="110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62216-687F-354B-B6D1-6EE2AC778777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5C81A0-E427-3146-9EC1-73C8263671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7167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2A688-5F6F-6044-97FC-74BCD1DA18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71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076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561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482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00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83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2420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13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293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5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3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8282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926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222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GB" dirty="0">
              <a:effectLst/>
            </a:endParaRPr>
          </a:p>
          <a:p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632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88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891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67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u="none" strike="noStrike" dirty="0">
              <a:solidFill>
                <a:srgbClr val="FFFFFF"/>
              </a:solidFill>
              <a:effectLst/>
              <a:latin typeface="Nunito" pitchFamily="2" charset="77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41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7141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52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47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376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65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82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074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44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46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9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BD0084-C2C8-5540-AAF7-C89E7253EE2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66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4425-BB75-87EB-BF9E-58F79FA58C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09869-5733-9BF7-39C6-B6658EB94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648644-36CF-5E7D-636B-DE48B43AA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461EA-18E2-2A05-A007-0BCB0FAC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95091-894E-E566-680E-BDD264A95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0687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96D99-70DC-7FE9-5BC4-1E5A030A4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A52B6-F6B6-042D-9FA5-5C9D73E7F5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B92C8-C7A0-8CE6-2F88-BCA22E86A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5ABD92-3CCF-0A8B-5B94-0956488F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816BD-BF7E-C2DF-0FB2-46D4757D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6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4085D7-1667-F48A-C27C-74F22DDD33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F464F-B1B5-DA8A-8937-9B07A6C13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ECDBA5-FCDF-9E22-8AC5-E4ED6A3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E1B87-F3DA-4311-6F2F-7FC60CCEE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38020C-48D9-A5C7-685D-0CB1DB60F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371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E471B-BCA7-9D4A-2A10-983BCD0E7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64209-79F4-BF4C-FA94-C039EC0C0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434BF-FD7F-CB2B-5A8A-1616702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D0A83-FC18-50FE-2340-9BFA2E3B8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83B5C-CDE8-8104-59CE-DF53985EE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583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7397E-1658-68A3-1D4B-F6B78D817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92DF18-0956-318F-7FB2-E9895B132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475C-8A6A-4BE5-2D98-7C4E7D164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3D922-D8C2-5931-6821-BDC10FF31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94D19-8789-1EB7-4F19-CFFFFF7A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413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9170C-EB43-C8E1-6635-0471759E6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5983B-0EBD-2ECB-A08D-AF516CA4E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EFDB03-4688-DEFE-32B1-002C92224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D8E4E-D161-AB7A-3050-5616D2072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001AA-779A-E676-C854-EB6A94646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822D0-77E9-A954-DE49-0924A8C1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236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D3E803-92FB-1F4E-A2A1-69EB482A7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BDBA5-9F7B-AF15-8C05-A9C77E30B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44BECA-8CAE-F8EF-6FD1-1441BF413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F8D6B5-3741-4A5B-5202-EEE4C95650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BBEFB2-9BB3-871D-9C05-90C365B7B8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B267C6-A92D-4EC3-43B2-66317CE3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181C1-93B5-176E-FC1A-F6B00AE47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A1E81-6127-E04E-CF9A-988C23EDC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4720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B505-D2D9-89CB-2D7F-13FB5F73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BB0581-D13C-5817-1CC2-AB33D33F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FD46A2-6034-79AF-0C16-CAB0FFDE6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3455F1-F717-15EB-E6FE-1008FEEA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79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74BEF-91F1-E511-C3DA-3CA735FFB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D5F6AB-A526-2665-C2A6-66FC4D0F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1CFC6-D348-02E3-6B7B-66BC8F1D7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574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7F73A-E526-22CC-FB43-C81947F70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FB14C-5014-0EC8-13D3-7F02B07A5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7950E6-82B5-EFA2-0F93-359ADE5A50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0CECC-1EFF-0396-28B0-6B346C6D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E3E1D-F195-25E2-B9F0-AF8027EE4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2765A1-2F0D-1225-0AB7-399A4B8D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132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77D56-40F6-65C0-48E5-D74342359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5BE86A-AE22-F9FF-7C70-83B064645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CBAF3-1754-FC52-87C2-162B54E4B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2FA28-5FDD-79D5-17ED-6AF438257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F27A3-3096-4C60-D79D-5E64C0F1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1F464-7192-EABD-03E5-028CD6365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647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E1BAC-0142-1F72-8CC6-E75A70F8A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5C02D-8726-52AF-1DC4-FBF206783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EC74E-862C-249D-8D15-FA22B34340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9C4A91-45D9-274C-AA1F-00E55218842D}" type="datetimeFigureOut">
              <a:rPr lang="en-GB" smtClean="0"/>
              <a:t>09/07/2025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C725F-8F46-7309-6A8D-5844983E9F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024CD-5839-614F-37D5-7778C21095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4EBAFB-8C32-F548-89EB-360B7009192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61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r-graph-gallery.com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C6C4BC8-73F0-F873-6BBC-19D787A7D6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833" y="1257274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UNIQ+ Introduction to R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Day 1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4AB01E-05BD-1A91-82FC-889926C29601}"/>
              </a:ext>
            </a:extLst>
          </p:cNvPr>
          <p:cNvSpPr txBox="1"/>
          <p:nvPr/>
        </p:nvSpPr>
        <p:spPr>
          <a:xfrm>
            <a:off x="4377129" y="3987385"/>
            <a:ext cx="3627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Avenir Book" panose="02000503020000020003" pitchFamily="2" charset="0"/>
              </a:rPr>
              <a:t>Merve </a:t>
            </a:r>
            <a:r>
              <a:rPr lang="en-GB" dirty="0" err="1">
                <a:latin typeface="Avenir Book" panose="02000503020000020003" pitchFamily="2" charset="0"/>
              </a:rPr>
              <a:t>Bilici</a:t>
            </a:r>
            <a:endParaRPr lang="en-GB" dirty="0">
              <a:latin typeface="Avenir Book" panose="02000503020000020003" pitchFamily="2" charset="0"/>
            </a:endParaRPr>
          </a:p>
          <a:p>
            <a:pPr algn="ctr"/>
            <a:endParaRPr lang="en-GB" dirty="0">
              <a:latin typeface="Avenir Book" panose="02000503020000020003" pitchFamily="2" charset="0"/>
            </a:endParaRPr>
          </a:p>
          <a:p>
            <a:pPr algn="ctr"/>
            <a:endParaRPr lang="en-GB" dirty="0">
              <a:latin typeface="Avenir Book" panose="02000503020000020003" pitchFamily="2" charset="0"/>
            </a:endParaRPr>
          </a:p>
          <a:p>
            <a:pPr algn="ctr"/>
            <a:r>
              <a:rPr lang="en-GB" dirty="0">
                <a:latin typeface="Avenir Book" panose="02000503020000020003" pitchFamily="2" charset="0"/>
              </a:rPr>
              <a:t>10 July 2025/Oxford </a:t>
            </a:r>
          </a:p>
        </p:txBody>
      </p:sp>
    </p:spTree>
    <p:extLst>
      <p:ext uri="{BB962C8B-B14F-4D97-AF65-F5344CB8AC3E}">
        <p14:creationId xmlns:p14="http://schemas.microsoft.com/office/powerpoint/2010/main" val="4135735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894C02-4FE6-346D-E8E1-3A0E456D9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776" y="0"/>
            <a:ext cx="9412941" cy="681015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839656-9A1C-E05E-4C64-239801781437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299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3E717E9A-9CB6-6F7F-EDB5-211D6AC4912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57" y="0"/>
            <a:ext cx="8804684" cy="676457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4FBA6-7114-A5CE-494E-709C930AD9A1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0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F79841F4-F065-A809-7AA4-3B508A7046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326" y="0"/>
            <a:ext cx="7681347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C4288D-50EE-44A3-968A-F2A78276798F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17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AB79367-99AC-7A13-41D6-4BC6DCCA4E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6574" y="0"/>
            <a:ext cx="902770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F638D1-A9BA-2AB2-8CA1-E9D315FA9E19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14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5AEB238-AEA0-CDC9-0CC9-EA0E0C556C7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838" y="0"/>
            <a:ext cx="1075564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5E7CB-6194-1122-A165-954D7E19F99D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210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0C2B-4D98-79B3-9FAB-5EF29B8C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Getting help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D62E-881E-7265-D41B-1E9695A6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The </a:t>
            </a:r>
            <a:r>
              <a:rPr lang="en-US" dirty="0">
                <a:latin typeface="Avenir Book" panose="02000503020000020003" pitchFamily="2" charset="0"/>
                <a:cs typeface="Courier New" panose="02070309020205020404" pitchFamily="49" charset="0"/>
              </a:rPr>
              <a:t>help() </a:t>
            </a:r>
            <a:r>
              <a:rPr lang="en-US" dirty="0">
                <a:latin typeface="Avenir Book" panose="02000503020000020003" pitchFamily="2" charset="0"/>
              </a:rPr>
              <a:t>function</a:t>
            </a:r>
          </a:p>
          <a:p>
            <a:r>
              <a:rPr lang="en-US" dirty="0">
                <a:latin typeface="Avenir Book" panose="02000503020000020003" pitchFamily="2" charset="0"/>
              </a:rPr>
              <a:t>You can also use </a:t>
            </a:r>
            <a:r>
              <a:rPr lang="en-US" b="1" i="1" dirty="0">
                <a:latin typeface="Avenir Book" panose="02000503020000020003" pitchFamily="2" charset="0"/>
              </a:rPr>
              <a:t>?</a:t>
            </a:r>
          </a:p>
          <a:p>
            <a:r>
              <a:rPr lang="en-US" dirty="0">
                <a:latin typeface="Avenir Book" panose="02000503020000020003" pitchFamily="2" charset="0"/>
              </a:rPr>
              <a:t>Use the search box in help tab in RStudio</a:t>
            </a:r>
          </a:p>
          <a:p>
            <a:r>
              <a:rPr lang="en-US" dirty="0">
                <a:latin typeface="Avenir Book" panose="02000503020000020003" pitchFamily="2" charset="0"/>
              </a:rPr>
              <a:t>General concepts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Books such as R for Data Science (Roger Peng), book by Hadley Wickham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Websites such as </a:t>
            </a:r>
            <a:r>
              <a:rPr lang="en-US" dirty="0" err="1">
                <a:latin typeface="Avenir Book" panose="02000503020000020003" pitchFamily="2" charset="0"/>
              </a:rPr>
              <a:t>tidyverse.org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Specific tasks</a:t>
            </a:r>
          </a:p>
          <a:p>
            <a:pPr lvl="1"/>
            <a:r>
              <a:rPr lang="en-US" dirty="0" err="1">
                <a:latin typeface="Avenir Book" panose="02000503020000020003" pitchFamily="2" charset="0"/>
              </a:rPr>
              <a:t>StackOverflow</a:t>
            </a:r>
            <a:r>
              <a:rPr lang="en-US" dirty="0">
                <a:latin typeface="Avenir Book" panose="02000503020000020003" pitchFamily="2" charset="0"/>
              </a:rPr>
              <a:t> (ranked questions and answers)</a:t>
            </a:r>
          </a:p>
          <a:p>
            <a:pPr lvl="1"/>
            <a:r>
              <a:rPr lang="en-US" dirty="0" err="1">
                <a:latin typeface="Avenir Book" panose="02000503020000020003" pitchFamily="2" charset="0"/>
              </a:rPr>
              <a:t>Cheatsheets</a:t>
            </a: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819D26-C543-51FC-81E7-7BF5279D0190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697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application&#10;&#10;Description automatically generated">
            <a:extLst>
              <a:ext uri="{FF2B5EF4-FFF2-40B4-BE49-F238E27FC236}">
                <a16:creationId xmlns:a16="http://schemas.microsoft.com/office/drawing/2014/main" id="{C511560E-E064-D7FC-837C-78F35AA89C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591" y="0"/>
            <a:ext cx="540293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061374-D863-2C88-1A34-326E62EF0866}"/>
              </a:ext>
            </a:extLst>
          </p:cNvPr>
          <p:cNvSpPr txBox="1"/>
          <p:nvPr/>
        </p:nvSpPr>
        <p:spPr>
          <a:xfrm>
            <a:off x="7298873" y="0"/>
            <a:ext cx="636814" cy="408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2F75E4-351F-74F1-D6B0-732425D3D5DA}"/>
              </a:ext>
            </a:extLst>
          </p:cNvPr>
          <p:cNvSpPr txBox="1"/>
          <p:nvPr/>
        </p:nvSpPr>
        <p:spPr>
          <a:xfrm>
            <a:off x="9084129" y="201386"/>
            <a:ext cx="1415141" cy="4082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8F94A-75F7-FF07-A513-135C2E7AB29F}"/>
              </a:ext>
            </a:extLst>
          </p:cNvPr>
          <p:cNvSpPr txBox="1"/>
          <p:nvPr/>
        </p:nvSpPr>
        <p:spPr>
          <a:xfrm>
            <a:off x="1861457" y="2677886"/>
            <a:ext cx="293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venir Book" panose="02000503020000020003" pitchFamily="2" charset="0"/>
              </a:rPr>
              <a:t>?apply()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87D22-727E-2943-98EE-C365E3F1936F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151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0C2B-4D98-79B3-9FAB-5EF29B8C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Errors and warnings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2ED62E-881E-7265-D41B-1E9695A6C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Error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R stops execution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The error message gives you a clue as to what went wrong</a:t>
            </a:r>
          </a:p>
          <a:p>
            <a:pPr lvl="1"/>
            <a:r>
              <a:rPr lang="en-US" dirty="0">
                <a:latin typeface="Avenir Book" panose="02000503020000020003" pitchFamily="2" charset="0"/>
                <a:cs typeface="Courier New" panose="02070309020205020404" pitchFamily="49" charset="0"/>
              </a:rPr>
              <a:t>traceback()</a:t>
            </a:r>
            <a:r>
              <a:rPr lang="en-US" b="1" i="1" dirty="0">
                <a:latin typeface="Avenir Book" panose="02000503020000020003" pitchFamily="2" charset="0"/>
              </a:rPr>
              <a:t> </a:t>
            </a:r>
            <a:r>
              <a:rPr lang="en-US" dirty="0">
                <a:latin typeface="Avenir Book" panose="02000503020000020003" pitchFamily="2" charset="0"/>
              </a:rPr>
              <a:t>helps you figure out where it went wrong</a:t>
            </a:r>
            <a:endParaRPr lang="en-US" b="1" i="1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Warning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R continues execution of the rest of the code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Still important to pay attention to warnings</a:t>
            </a:r>
          </a:p>
          <a:p>
            <a:pPr lvl="1"/>
            <a:r>
              <a:rPr lang="en-US" dirty="0">
                <a:latin typeface="Avenir Book" panose="02000503020000020003" pitchFamily="2" charset="0"/>
                <a:cs typeface="Courier New" panose="02070309020205020404" pitchFamily="49" charset="0"/>
              </a:rPr>
              <a:t>warnings() </a:t>
            </a:r>
            <a:r>
              <a:rPr lang="en-US" dirty="0">
                <a:latin typeface="Avenir Book" panose="02000503020000020003" pitchFamily="2" charset="0"/>
              </a:rPr>
              <a:t>lists the most recent warnings</a:t>
            </a:r>
          </a:p>
          <a:p>
            <a:pPr lvl="1"/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Copy-paste error or warning messages into Google search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0699D8-7526-5CAD-97DD-B19DB1F9E49B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930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9A96BFC-133E-07C9-00AE-D8D5F3693A0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01958-4A35-2370-7233-391667339BC3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E005AC-788F-3DCD-538B-ECF23258E9E7}"/>
              </a:ext>
            </a:extLst>
          </p:cNvPr>
          <p:cNvSpPr txBox="1"/>
          <p:nvPr/>
        </p:nvSpPr>
        <p:spPr>
          <a:xfrm>
            <a:off x="4215161" y="200723"/>
            <a:ext cx="443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Getting started exercise</a:t>
            </a:r>
          </a:p>
        </p:txBody>
      </p:sp>
    </p:spTree>
    <p:extLst>
      <p:ext uri="{BB962C8B-B14F-4D97-AF65-F5344CB8AC3E}">
        <p14:creationId xmlns:p14="http://schemas.microsoft.com/office/powerpoint/2010/main" val="2391887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AB893F-F59D-51AE-14FB-13452B048932}"/>
              </a:ext>
            </a:extLst>
          </p:cNvPr>
          <p:cNvSpPr txBox="1"/>
          <p:nvPr/>
        </p:nvSpPr>
        <p:spPr>
          <a:xfrm>
            <a:off x="5235498" y="0"/>
            <a:ext cx="19458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Data types ​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C3BDADF-3395-9504-FCD4-47EB083AA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547" y="1516566"/>
            <a:ext cx="8328102" cy="4415070"/>
          </a:xfrm>
        </p:spPr>
        <p:txBody>
          <a:bodyPr/>
          <a:lstStyle/>
          <a:p>
            <a:r>
              <a:rPr lang="en-US" dirty="0"/>
              <a:t>Numeric (1, 2, 1.1, 2.3 etc.)</a:t>
            </a:r>
          </a:p>
          <a:p>
            <a:r>
              <a:rPr lang="en-US" dirty="0"/>
              <a:t>Character (‘a’, ‘apple’, “truck”)</a:t>
            </a:r>
          </a:p>
          <a:p>
            <a:r>
              <a:rPr lang="en-US" dirty="0"/>
              <a:t>Logical (TRUE, FALSE)</a:t>
            </a:r>
          </a:p>
          <a:p>
            <a:r>
              <a:rPr lang="en-US" dirty="0"/>
              <a:t>Factor (1:control, 2:drug treatment)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find out data type of an object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class()</a:t>
            </a:r>
          </a:p>
        </p:txBody>
      </p:sp>
      <p:pic>
        <p:nvPicPr>
          <p:cNvPr id="10" name="Picture 9" descr="A screenshot of a math test&#10;&#10;Description automatically generated">
            <a:extLst>
              <a:ext uri="{FF2B5EF4-FFF2-40B4-BE49-F238E27FC236}">
                <a16:creationId xmlns:a16="http://schemas.microsoft.com/office/drawing/2014/main" id="{028F856E-C8BC-8BB3-5ACC-93299F2C079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63414" y="1583473"/>
            <a:ext cx="3412274" cy="41095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4FDBD3-A044-C28F-BCB8-BD8A1000D787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475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5874E2-804F-E5A4-FAD5-CC14B3DC011E}"/>
              </a:ext>
            </a:extLst>
          </p:cNvPr>
          <p:cNvSpPr txBox="1"/>
          <p:nvPr/>
        </p:nvSpPr>
        <p:spPr>
          <a:xfrm>
            <a:off x="304800" y="326571"/>
            <a:ext cx="3483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venir Book" panose="02000503020000020003" pitchFamily="2" charset="0"/>
              </a:rPr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22DF2-9D93-40DD-1DF8-A743ADB57840}"/>
              </a:ext>
            </a:extLst>
          </p:cNvPr>
          <p:cNvSpPr txBox="1"/>
          <p:nvPr/>
        </p:nvSpPr>
        <p:spPr>
          <a:xfrm>
            <a:off x="448056" y="1033272"/>
            <a:ext cx="4800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Thursday 10th July - R Fundamentals</a:t>
            </a:r>
          </a:p>
          <a:p>
            <a:br>
              <a:rPr lang="en-US" b="0" dirty="0">
                <a:effectLst/>
                <a:latin typeface="Avenir Book" panose="02000503020000020003" pitchFamily="2" charset="0"/>
              </a:rPr>
            </a:br>
            <a:r>
              <a:rPr lang="en-US" b="1" i="1" dirty="0">
                <a:latin typeface="Avenir Book" panose="02000503020000020003" pitchFamily="2" charset="0"/>
              </a:rPr>
              <a:t>Morning - Introduction to R</a:t>
            </a:r>
            <a:endParaRPr lang="en-US" b="0" dirty="0">
              <a:effectLst/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1.1 - 9:30-10:15 - R &amp;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1.2 - 10:20-11:00 - Data structures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Tea/Coffee - 11:00-11:15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1.3 - 11:15-12:30 - Conditionals &amp;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venir Book" panose="02000503020000020003" pitchFamily="2" charset="0"/>
            </a:endParaRPr>
          </a:p>
          <a:p>
            <a:r>
              <a:rPr lang="en-US" b="1" dirty="0">
                <a:latin typeface="Avenir Book" panose="02000503020000020003" pitchFamily="2" charset="0"/>
              </a:rPr>
              <a:t>Lunch - 12:30-13:30 </a:t>
            </a:r>
          </a:p>
          <a:p>
            <a:endParaRPr lang="en-US" dirty="0">
              <a:latin typeface="Avenir Book" panose="02000503020000020003" pitchFamily="2" charset="0"/>
            </a:endParaRPr>
          </a:p>
          <a:p>
            <a:r>
              <a:rPr lang="en-US" b="1" i="1" dirty="0">
                <a:latin typeface="Avenir Book" panose="02000503020000020003" pitchFamily="2" charset="0"/>
              </a:rPr>
              <a:t>Afternoon - Exploring data</a:t>
            </a:r>
            <a:endParaRPr lang="en-US" i="1" dirty="0">
              <a:latin typeface="Avenir Book" panose="02000503020000020003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1.4 - 13:30-14:30 – I/O, tabular data, plotting basics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1.5 - 14:45-15:30 – Matrices &amp; more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1.6 - 15:45-16:30 – Choose your own adventure</a:t>
            </a:r>
            <a:endParaRPr lang="en-US" dirty="0">
              <a:effectLst/>
              <a:latin typeface="Avenir Book" panose="02000503020000020003" pitchFamily="2" charset="0"/>
            </a:endParaRPr>
          </a:p>
          <a:p>
            <a:pPr fontAlgn="base"/>
            <a:endParaRPr lang="en-US" b="1" dirty="0">
              <a:latin typeface="Avenir Book" panose="0200050302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0EF76B-0957-6D28-F97C-B9DEE396E4D4}"/>
              </a:ext>
            </a:extLst>
          </p:cNvPr>
          <p:cNvSpPr txBox="1"/>
          <p:nvPr/>
        </p:nvSpPr>
        <p:spPr>
          <a:xfrm>
            <a:off x="6096000" y="1033272"/>
            <a:ext cx="554431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dirty="0">
                <a:latin typeface="Avenir Book" panose="02000503020000020003" pitchFamily="2" charset="0"/>
              </a:rPr>
              <a:t>Friday 11th July - Into the </a:t>
            </a:r>
            <a:r>
              <a:rPr lang="en-US" b="1" dirty="0" err="1">
                <a:latin typeface="Avenir Book" panose="02000503020000020003" pitchFamily="2" charset="0"/>
              </a:rPr>
              <a:t>Tidyverse</a:t>
            </a:r>
            <a:endParaRPr lang="en-US" b="1" dirty="0">
              <a:latin typeface="Avenir Book" panose="02000503020000020003" pitchFamily="2" charset="0"/>
            </a:endParaRPr>
          </a:p>
          <a:p>
            <a:pPr fontAlgn="base"/>
            <a:endParaRPr lang="en-US" dirty="0">
              <a:latin typeface="Avenir Book" panose="02000503020000020003" pitchFamily="2" charset="0"/>
            </a:endParaRPr>
          </a:p>
          <a:p>
            <a:pPr fontAlgn="base"/>
            <a:r>
              <a:rPr lang="en-US" b="1" i="1" dirty="0">
                <a:latin typeface="Avenir Book" panose="02000503020000020003" pitchFamily="2" charset="0"/>
              </a:rPr>
              <a:t>Morning - Advanced plotting and data wrangling</a:t>
            </a:r>
            <a:endParaRPr lang="en-US" i="1" dirty="0">
              <a:latin typeface="Avenir Book" panose="02000503020000020003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2.1 - 9:30-10:15 – Packages &amp; ggplot2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2.2 - 10:20-11:00 – </a:t>
            </a:r>
            <a:r>
              <a:rPr lang="en-US" dirty="0" err="1">
                <a:latin typeface="Avenir Book" panose="02000503020000020003" pitchFamily="2" charset="0"/>
              </a:rPr>
              <a:t>tidyverse</a:t>
            </a:r>
            <a:r>
              <a:rPr lang="en-US" dirty="0">
                <a:latin typeface="Avenir Book" panose="02000503020000020003" pitchFamily="2" charset="0"/>
              </a:rPr>
              <a:t> basics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Tea/Coffee - 11:00-11:15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2.3 - 11:15-12:30 – Reshaping data</a:t>
            </a:r>
            <a:endParaRPr lang="en-US" dirty="0">
              <a:effectLst/>
              <a:latin typeface="Avenir Book" panose="02000503020000020003" pitchFamily="2" charset="0"/>
            </a:endParaRPr>
          </a:p>
          <a:p>
            <a:pPr fontAlgn="base"/>
            <a:endParaRPr lang="en-US" b="1" dirty="0">
              <a:latin typeface="Avenir Book" panose="02000503020000020003" pitchFamily="2" charset="0"/>
            </a:endParaRPr>
          </a:p>
          <a:p>
            <a:pPr fontAlgn="base"/>
            <a:r>
              <a:rPr lang="en-US" b="1" dirty="0">
                <a:latin typeface="Avenir Book" panose="02000503020000020003" pitchFamily="2" charset="0"/>
              </a:rPr>
              <a:t>Lunch - 12:30-13:30 </a:t>
            </a:r>
          </a:p>
          <a:p>
            <a:pPr fontAlgn="base"/>
            <a:br>
              <a:rPr lang="en-US" b="0" dirty="0">
                <a:effectLst/>
                <a:latin typeface="Avenir Book" panose="02000503020000020003" pitchFamily="2" charset="0"/>
              </a:rPr>
            </a:br>
            <a:r>
              <a:rPr lang="en-US" b="1" i="1" dirty="0">
                <a:latin typeface="Avenir Book" panose="02000503020000020003" pitchFamily="2" charset="0"/>
              </a:rPr>
              <a:t>Afternoon - Reproducible research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2.4 - 13:30-14:30 – </a:t>
            </a:r>
            <a:r>
              <a:rPr lang="en-US" dirty="0" err="1">
                <a:latin typeface="Avenir Book" panose="02000503020000020003" pitchFamily="2" charset="0"/>
              </a:rPr>
              <a:t>Rprojects</a:t>
            </a:r>
            <a:r>
              <a:rPr lang="en-US" dirty="0">
                <a:latin typeface="Avenir Book" panose="02000503020000020003" pitchFamily="2" charset="0"/>
              </a:rPr>
              <a:t>, paths, </a:t>
            </a:r>
            <a:r>
              <a:rPr lang="en-US" dirty="0" err="1">
                <a:latin typeface="Avenir Book" panose="02000503020000020003" pitchFamily="2" charset="0"/>
              </a:rPr>
              <a:t>RMarkdown</a:t>
            </a:r>
            <a:endParaRPr lang="en-US" i="1" dirty="0">
              <a:latin typeface="Avenir Book" panose="02000503020000020003" pitchFamily="2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venir Book" panose="02000503020000020003" pitchFamily="2" charset="0"/>
              </a:rPr>
              <a:t>Session 2.5 - 14:45-15:30 – Exploratory data analysis</a:t>
            </a:r>
            <a:br>
              <a:rPr lang="en-US" dirty="0">
                <a:effectLst/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Session 2.6 - 14:45-15:30 – More Exploratory data analysis</a:t>
            </a:r>
            <a:endParaRPr lang="en-US" dirty="0">
              <a:effectLst/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387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5ACF26D-20C0-3F3F-3D27-D81D17556B7E}"/>
              </a:ext>
            </a:extLst>
          </p:cNvPr>
          <p:cNvSpPr txBox="1"/>
          <p:nvPr/>
        </p:nvSpPr>
        <p:spPr>
          <a:xfrm>
            <a:off x="2782230" y="0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spcBef>
                <a:spcPts val="0"/>
              </a:spcBef>
              <a:spcAft>
                <a:spcPts val="0"/>
              </a:spcAft>
            </a:pPr>
            <a:r>
              <a:rPr lang="en-US" sz="24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Data structures </a:t>
            </a:r>
          </a:p>
        </p:txBody>
      </p:sp>
      <p:pic>
        <p:nvPicPr>
          <p:cNvPr id="7" name="Picture 6" descr="A blue and red squares&#10;&#10;Description automatically generated">
            <a:extLst>
              <a:ext uri="{FF2B5EF4-FFF2-40B4-BE49-F238E27FC236}">
                <a16:creationId xmlns:a16="http://schemas.microsoft.com/office/drawing/2014/main" id="{1C289B15-A2FA-A33A-6B44-36D52CF0F7F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2717" y="828443"/>
            <a:ext cx="7772400" cy="39355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A1BD9B-DC0E-3D19-281D-FDA1D62FDDEA}"/>
              </a:ext>
            </a:extLst>
          </p:cNvPr>
          <p:cNvSpPr txBox="1"/>
          <p:nvPr/>
        </p:nvSpPr>
        <p:spPr>
          <a:xfrm>
            <a:off x="306659" y="4610358"/>
            <a:ext cx="3663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Aptos" panose="020B0004020202020204" pitchFamily="34" charset="0"/>
              </a:rPr>
              <a:t>One dimensional data</a:t>
            </a:r>
          </a:p>
          <a:p>
            <a:pPr algn="l"/>
            <a:r>
              <a:rPr lang="en-US" dirty="0">
                <a:latin typeface="Aptos" panose="020B0004020202020204" pitchFamily="34" charset="0"/>
              </a:rPr>
              <a:t>X= c(1,2,3)</a:t>
            </a:r>
            <a:endParaRPr lang="en-US" b="0" i="0" dirty="0">
              <a:effectLst/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56E65-835A-743E-804D-19D153BA834A}"/>
              </a:ext>
            </a:extLst>
          </p:cNvPr>
          <p:cNvSpPr txBox="1"/>
          <p:nvPr/>
        </p:nvSpPr>
        <p:spPr>
          <a:xfrm>
            <a:off x="4365703" y="461035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5E5E5E"/>
                </a:solidFill>
                <a:effectLst/>
                <a:latin typeface="Aptos" panose="020B0004020202020204" pitchFamily="34" charset="0"/>
              </a:rPr>
              <a:t>Two dimensional data (matrices and data frames)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645F-3441-4381-24D0-0488129D9E11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295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605" y="409730"/>
            <a:ext cx="10515600" cy="1325563"/>
          </a:xfrm>
        </p:spPr>
        <p:txBody>
          <a:bodyPr/>
          <a:lstStyle/>
          <a:p>
            <a:r>
              <a:rPr lang="en-US" dirty="0"/>
              <a:t>Data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3185" y="1825625"/>
            <a:ext cx="63627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atomic vector</a:t>
            </a:r>
          </a:p>
          <a:p>
            <a:endParaRPr lang="en-US" b="1" dirty="0"/>
          </a:p>
          <a:p>
            <a:r>
              <a:rPr lang="en-US" b="1" dirty="0"/>
              <a:t>list</a:t>
            </a:r>
          </a:p>
          <a:p>
            <a:endParaRPr lang="en-US" b="1" dirty="0"/>
          </a:p>
          <a:p>
            <a:r>
              <a:rPr lang="en-US" b="1" dirty="0" err="1"/>
              <a:t>data.frame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matrix</a:t>
            </a:r>
          </a:p>
          <a:p>
            <a:endParaRPr lang="en-US" dirty="0"/>
          </a:p>
          <a:p>
            <a:r>
              <a:rPr lang="en-US" dirty="0"/>
              <a:t>How to find out data structure of an object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str()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1D34B-8AC1-B894-FB68-6106EF5EB114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439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atomic vector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71074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One dimensional</a:t>
            </a:r>
          </a:p>
          <a:p>
            <a:r>
              <a:rPr lang="en-US" dirty="0">
                <a:cs typeface="Calibri" panose="020F0502020204030204" pitchFamily="34" charset="0"/>
              </a:rPr>
              <a:t>All elements are of the same type (e.g. all character or all numeric)</a:t>
            </a:r>
          </a:p>
          <a:p>
            <a:r>
              <a:rPr lang="en-US" dirty="0">
                <a:cs typeface="Calibri" panose="020F0502020204030204" pitchFamily="34" charset="0"/>
              </a:rPr>
              <a:t>Constructors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r>
              <a:rPr lang="en-US" dirty="0">
                <a:cs typeface="Calibri" panose="020F0502020204030204" pitchFamily="34" charset="0"/>
              </a:rPr>
              <a:t>Number of elements can be obtained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length()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9D2370-DFFD-6C8D-BD5C-34D3C5612546}"/>
              </a:ext>
            </a:extLst>
          </p:cNvPr>
          <p:cNvGrpSpPr/>
          <p:nvPr/>
        </p:nvGrpSpPr>
        <p:grpSpPr>
          <a:xfrm>
            <a:off x="4825998" y="4865687"/>
            <a:ext cx="2540004" cy="1141413"/>
            <a:chOff x="4514851" y="3808412"/>
            <a:chExt cx="2540004" cy="114141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3318CB7-CF31-7EB6-2075-9E77B4265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851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CEA42C-CFB6-8E7B-073C-CB984844B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852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01F6A1E-D85C-462D-AD3E-1DF5E0A94C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853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A404DA-C6BD-062D-1EEE-A510D7DD65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19854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AF65BCD-3E01-E9B4-39C5-7E794E1E3A89}"/>
                </a:ext>
              </a:extLst>
            </p:cNvPr>
            <p:cNvSpPr txBox="1"/>
            <p:nvPr/>
          </p:nvSpPr>
          <p:spPr>
            <a:xfrm>
              <a:off x="4660901" y="457835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C9C8E1-2663-017F-0337-C6DD4B08CE6E}"/>
                </a:ext>
              </a:extLst>
            </p:cNvPr>
            <p:cNvSpPr txBox="1"/>
            <p:nvPr/>
          </p:nvSpPr>
          <p:spPr>
            <a:xfrm>
              <a:off x="5295902" y="457676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5DEB045-E348-5B01-E314-08B1E65083D3}"/>
                </a:ext>
              </a:extLst>
            </p:cNvPr>
            <p:cNvSpPr txBox="1"/>
            <p:nvPr/>
          </p:nvSpPr>
          <p:spPr>
            <a:xfrm>
              <a:off x="5930903" y="45767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B7B153-7532-5DFC-6CB5-54DF620D7799}"/>
                </a:ext>
              </a:extLst>
            </p:cNvPr>
            <p:cNvSpPr txBox="1"/>
            <p:nvPr/>
          </p:nvSpPr>
          <p:spPr>
            <a:xfrm>
              <a:off x="6565904" y="457676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E771F99-8351-E153-60A3-C98DBDC0577D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145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5900"/>
            <a:ext cx="7378293" cy="500697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most flexible data structure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mix different data types and different data structures (atomic vector,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matrix, even another list!)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list()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Subset using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 ]] 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[[2]]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95A3DB6-9587-D77E-ADE0-A8EC04A3504C}"/>
              </a:ext>
            </a:extLst>
          </p:cNvPr>
          <p:cNvGrpSpPr>
            <a:grpSpLocks noChangeAspect="1"/>
          </p:cNvGrpSpPr>
          <p:nvPr/>
        </p:nvGrpSpPr>
        <p:grpSpPr>
          <a:xfrm>
            <a:off x="8345489" y="1027907"/>
            <a:ext cx="3411534" cy="3187448"/>
            <a:chOff x="7515224" y="2040677"/>
            <a:chExt cx="4324349" cy="404030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C737071-7005-F8B1-DE58-5538823DA2C8}"/>
                </a:ext>
              </a:extLst>
            </p:cNvPr>
            <p:cNvSpPr/>
            <p:nvPr/>
          </p:nvSpPr>
          <p:spPr>
            <a:xfrm>
              <a:off x="7515225" y="2040677"/>
              <a:ext cx="4314825" cy="3994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A6ACC58-0FA1-388D-8292-61237D46E9D9}"/>
                </a:ext>
              </a:extLst>
            </p:cNvPr>
            <p:cNvGrpSpPr/>
            <p:nvPr/>
          </p:nvGrpSpPr>
          <p:grpSpPr>
            <a:xfrm>
              <a:off x="8483598" y="2243875"/>
              <a:ext cx="2540004" cy="1141413"/>
              <a:chOff x="4514851" y="3808412"/>
              <a:chExt cx="2540004" cy="1141413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B99D48D-FD7B-BF5A-1384-0014EE116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BE143A7-F2AC-F15A-83A3-5CAF49EB48B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D7EC926-BF38-26B7-B563-749B6F141F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607B4EE-6370-8E37-8817-497AB2FD8B9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9854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D44E02-5947-A417-FD18-CA00BACEC063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4F621D8-B80F-ECCB-CB51-9A08C42B9029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78E19E-0E34-D770-EC6D-6F2456705A2D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19E0A5-B1FC-DC91-94FF-70EDB37E90E6}"/>
                  </a:ext>
                </a:extLst>
              </p:cNvPr>
              <p:cNvSpPr txBox="1"/>
              <p:nvPr/>
            </p:nvSpPr>
            <p:spPr>
              <a:xfrm>
                <a:off x="6565904" y="457676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5B5CF88-9DC1-B080-1333-8C55ADF21E4D}"/>
                </a:ext>
              </a:extLst>
            </p:cNvPr>
            <p:cNvGrpSpPr/>
            <p:nvPr/>
          </p:nvGrpSpPr>
          <p:grpSpPr>
            <a:xfrm>
              <a:off x="8483598" y="3570232"/>
              <a:ext cx="1905003" cy="1141413"/>
              <a:chOff x="4514851" y="3808412"/>
              <a:chExt cx="1905003" cy="1141413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5B39D00-6784-DE1F-374E-5A725E5F8A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E0F0C4C-06C5-4878-36D0-D2082F19744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AE4BD3-227C-1F44-EC91-ACCE737CC8B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E53F545-C69A-DD29-2E86-55420DA6EA5C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742E676-8D11-F481-9C22-96EE449521B1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D07F3C-D4E7-B4D8-6551-6C08994C9CA3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28F553D3-9E13-78B3-5647-EB3C4DB2AE0C}"/>
                </a:ext>
              </a:extLst>
            </p:cNvPr>
            <p:cNvGrpSpPr/>
            <p:nvPr/>
          </p:nvGrpSpPr>
          <p:grpSpPr>
            <a:xfrm>
              <a:off x="8482010" y="4894998"/>
              <a:ext cx="3175005" cy="1141414"/>
              <a:chOff x="4824410" y="5668959"/>
              <a:chExt cx="3175005" cy="114141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84CE999-A848-52E7-507D-FDF461823A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4410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191D91A-9D1C-1C14-363C-BA31D9C6259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59411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7F3CEA7-A184-6CB8-6652-BAF59E5D8E0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4412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6772654B-0414-7085-CBEB-B842F646942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29413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259AFB-CF5F-3041-8703-2B0CE70F3F93}"/>
                  </a:ext>
                </a:extLst>
              </p:cNvPr>
              <p:cNvSpPr txBox="1"/>
              <p:nvPr/>
            </p:nvSpPr>
            <p:spPr>
              <a:xfrm>
                <a:off x="4970460" y="643889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D3461C-2D70-4424-CE17-1D25C03A747A}"/>
                  </a:ext>
                </a:extLst>
              </p:cNvPr>
              <p:cNvSpPr txBox="1"/>
              <p:nvPr/>
            </p:nvSpPr>
            <p:spPr>
              <a:xfrm>
                <a:off x="5605461" y="643731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B0FCD94-AE10-08BC-DCCD-B9427BD9195E}"/>
                  </a:ext>
                </a:extLst>
              </p:cNvPr>
              <p:cNvSpPr txBox="1"/>
              <p:nvPr/>
            </p:nvSpPr>
            <p:spPr>
              <a:xfrm>
                <a:off x="6240462" y="6437309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61BE3B4-28A0-EB0C-FA02-035987E43F4E}"/>
                  </a:ext>
                </a:extLst>
              </p:cNvPr>
              <p:cNvSpPr txBox="1"/>
              <p:nvPr/>
            </p:nvSpPr>
            <p:spPr>
              <a:xfrm>
                <a:off x="6875463" y="643730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D3B909F-9BC6-70F5-340D-C5AE6854450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64414" y="5668959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EA8EED3-FE0A-C328-F2F6-A0D5EF274402}"/>
                  </a:ext>
                </a:extLst>
              </p:cNvPr>
              <p:cNvSpPr txBox="1"/>
              <p:nvPr/>
            </p:nvSpPr>
            <p:spPr>
              <a:xfrm>
                <a:off x="7510464" y="6437307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5</a:t>
                </a: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DE73D5-3C58-D1A1-F7BC-36F401035C63}"/>
                </a:ext>
              </a:extLst>
            </p:cNvPr>
            <p:cNvSpPr txBox="1"/>
            <p:nvPr/>
          </p:nvSpPr>
          <p:spPr>
            <a:xfrm>
              <a:off x="7515225" y="2376709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27DADB8-A544-60BB-53E7-4D352D4D9BE4}"/>
                </a:ext>
              </a:extLst>
            </p:cNvPr>
            <p:cNvSpPr txBox="1"/>
            <p:nvPr/>
          </p:nvSpPr>
          <p:spPr>
            <a:xfrm>
              <a:off x="7515224" y="366841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5CED72-12C7-3C1A-C418-7A077FAB04D5}"/>
                </a:ext>
              </a:extLst>
            </p:cNvPr>
            <p:cNvSpPr txBox="1"/>
            <p:nvPr/>
          </p:nvSpPr>
          <p:spPr>
            <a:xfrm>
              <a:off x="7528721" y="5026762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43CE532-E1FB-CB67-0F2E-B55725546F91}"/>
                </a:ext>
              </a:extLst>
            </p:cNvPr>
            <p:cNvSpPr/>
            <p:nvPr/>
          </p:nvSpPr>
          <p:spPr>
            <a:xfrm>
              <a:off x="7515224" y="2040677"/>
              <a:ext cx="4314826" cy="1343021"/>
            </a:xfrm>
            <a:prstGeom prst="rect">
              <a:avLst/>
            </a:prstGeom>
            <a:solidFill>
              <a:schemeClr val="accent1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2BB5123-D17E-F3E4-BCFB-5DEF3E2B3348}"/>
                </a:ext>
              </a:extLst>
            </p:cNvPr>
            <p:cNvSpPr/>
            <p:nvPr/>
          </p:nvSpPr>
          <p:spPr>
            <a:xfrm>
              <a:off x="7524747" y="3381563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022DFBB-1DD3-1ABE-DF54-F3B7696C6E70}"/>
                </a:ext>
              </a:extLst>
            </p:cNvPr>
            <p:cNvSpPr/>
            <p:nvPr/>
          </p:nvSpPr>
          <p:spPr>
            <a:xfrm>
              <a:off x="7524747" y="4737961"/>
              <a:ext cx="4314826" cy="1343021"/>
            </a:xfrm>
            <a:prstGeom prst="rect">
              <a:avLst/>
            </a:prstGeom>
            <a:solidFill>
              <a:srgbClr val="00B050">
                <a:alpha val="314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C84CC3D-AA03-DE82-E163-2D7D17E81B03}"/>
              </a:ext>
            </a:extLst>
          </p:cNvPr>
          <p:cNvGrpSpPr>
            <a:grpSpLocks noChangeAspect="1"/>
          </p:cNvGrpSpPr>
          <p:nvPr/>
        </p:nvGrpSpPr>
        <p:grpSpPr>
          <a:xfrm>
            <a:off x="3326147" y="4295178"/>
            <a:ext cx="3660715" cy="1136915"/>
            <a:chOff x="2582861" y="3750597"/>
            <a:chExt cx="4324349" cy="1343021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854197FA-2DE8-83AC-5992-FD449F88482C}"/>
                </a:ext>
              </a:extLst>
            </p:cNvPr>
            <p:cNvGrpSpPr/>
            <p:nvPr/>
          </p:nvGrpSpPr>
          <p:grpSpPr>
            <a:xfrm>
              <a:off x="3551235" y="3939266"/>
              <a:ext cx="1905003" cy="1141413"/>
              <a:chOff x="4514851" y="3808412"/>
              <a:chExt cx="1905003" cy="1141413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15CCF1CB-042B-9F8A-B441-4FCD6813F7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55E3A69C-5745-6CF1-2CBF-E5D263E103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16A4A30-AEAC-5463-7708-1FEBE65589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CCB4B413-6EC8-D8B3-9AF0-1ABDC7DAC9DD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B89B8CF-6E3B-E32D-3DB1-3811CB3B0AC5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9E8B92F-813B-3474-CD27-C6A27BCFD35F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4763C81-E7F5-B2B9-21E9-12090990DBEC}"/>
                </a:ext>
              </a:extLst>
            </p:cNvPr>
            <p:cNvSpPr txBox="1"/>
            <p:nvPr/>
          </p:nvSpPr>
          <p:spPr>
            <a:xfrm>
              <a:off x="2582861" y="4037451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C092FBA-5A49-36D2-22C8-647C37253583}"/>
                </a:ext>
              </a:extLst>
            </p:cNvPr>
            <p:cNvSpPr/>
            <p:nvPr/>
          </p:nvSpPr>
          <p:spPr>
            <a:xfrm>
              <a:off x="2592384" y="3750597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73E8A143-EE4C-AF55-CD58-1D49FFAF2850}"/>
              </a:ext>
            </a:extLst>
          </p:cNvPr>
          <p:cNvGrpSpPr>
            <a:grpSpLocks noChangeAspect="1"/>
          </p:cNvGrpSpPr>
          <p:nvPr/>
        </p:nvGrpSpPr>
        <p:grpSpPr>
          <a:xfrm>
            <a:off x="3339583" y="5817344"/>
            <a:ext cx="1612653" cy="966246"/>
            <a:chOff x="4514851" y="3808412"/>
            <a:chExt cx="1905003" cy="1141413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17E2481-7C2C-E4EA-D1F1-F227549801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14851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61D9BECE-8036-BB09-6A71-F597BC998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149852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CB3EE973-12AE-ACE6-A3A3-B0421B5D91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84853" y="3808412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1A152C4-A8CE-831E-F966-9FB1DF548157}"/>
                </a:ext>
              </a:extLst>
            </p:cNvPr>
            <p:cNvSpPr txBox="1"/>
            <p:nvPr/>
          </p:nvSpPr>
          <p:spPr>
            <a:xfrm>
              <a:off x="4660901" y="4578350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3E1F86B-E479-D98E-49AC-62A66754BBF7}"/>
                </a:ext>
              </a:extLst>
            </p:cNvPr>
            <p:cNvSpPr txBox="1"/>
            <p:nvPr/>
          </p:nvSpPr>
          <p:spPr>
            <a:xfrm>
              <a:off x="5295902" y="457676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299DA96-EE54-CAEF-664B-23DFA0B90736}"/>
                </a:ext>
              </a:extLst>
            </p:cNvPr>
            <p:cNvSpPr txBox="1"/>
            <p:nvPr/>
          </p:nvSpPr>
          <p:spPr>
            <a:xfrm>
              <a:off x="5930903" y="45767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5F68E9-D697-1B4B-A30A-20662BF78936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24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</a:t>
            </a:r>
            <a:r>
              <a:rPr lang="en-US" dirty="0" err="1"/>
              <a:t>data.frame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476" y="1457406"/>
            <a:ext cx="4933950" cy="4667249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It is a special case of a list where: 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are atomic vectors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are of the same length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data.frame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], [[ ]], $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ED60FF6-0772-4491-CF89-82D2B04DDEDB}"/>
              </a:ext>
            </a:extLst>
          </p:cNvPr>
          <p:cNvGrpSpPr>
            <a:grpSpLocks noChangeAspect="1"/>
          </p:cNvGrpSpPr>
          <p:nvPr/>
        </p:nvGrpSpPr>
        <p:grpSpPr>
          <a:xfrm>
            <a:off x="7113319" y="1273211"/>
            <a:ext cx="4240479" cy="3138500"/>
            <a:chOff x="5330817" y="1273211"/>
            <a:chExt cx="6022983" cy="44577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2DD679-72C1-B5AC-3105-DE37D684E7AF}"/>
                </a:ext>
              </a:extLst>
            </p:cNvPr>
            <p:cNvSpPr/>
            <p:nvPr/>
          </p:nvSpPr>
          <p:spPr>
            <a:xfrm>
              <a:off x="7029452" y="1690688"/>
              <a:ext cx="4314825" cy="3994144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F51C614-5C1F-F360-5990-75A646F93918}"/>
                </a:ext>
              </a:extLst>
            </p:cNvPr>
            <p:cNvSpPr/>
            <p:nvPr/>
          </p:nvSpPr>
          <p:spPr>
            <a:xfrm>
              <a:off x="7029451" y="1690688"/>
              <a:ext cx="4314826" cy="1343021"/>
            </a:xfrm>
            <a:prstGeom prst="rect">
              <a:avLst/>
            </a:prstGeom>
            <a:solidFill>
              <a:schemeClr val="accent1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D95C5A-B0DE-E88E-88FD-CA1D39AEB268}"/>
                </a:ext>
              </a:extLst>
            </p:cNvPr>
            <p:cNvSpPr/>
            <p:nvPr/>
          </p:nvSpPr>
          <p:spPr>
            <a:xfrm>
              <a:off x="7038974" y="3031574"/>
              <a:ext cx="4314826" cy="1343021"/>
            </a:xfrm>
            <a:prstGeom prst="rect">
              <a:avLst/>
            </a:prstGeom>
            <a:solidFill>
              <a:schemeClr val="accent2">
                <a:alpha val="314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5A46E17-FCF2-A791-4683-FCAADE5FE132}"/>
                </a:ext>
              </a:extLst>
            </p:cNvPr>
            <p:cNvSpPr/>
            <p:nvPr/>
          </p:nvSpPr>
          <p:spPr>
            <a:xfrm>
              <a:off x="7038974" y="4387972"/>
              <a:ext cx="4314826" cy="1343021"/>
            </a:xfrm>
            <a:prstGeom prst="rect">
              <a:avLst/>
            </a:prstGeom>
            <a:solidFill>
              <a:srgbClr val="00B050">
                <a:alpha val="31433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C20CC88-0631-5C94-377B-FA19A977B2F3}"/>
                </a:ext>
              </a:extLst>
            </p:cNvPr>
            <p:cNvGrpSpPr/>
            <p:nvPr/>
          </p:nvGrpSpPr>
          <p:grpSpPr>
            <a:xfrm>
              <a:off x="7997825" y="1893886"/>
              <a:ext cx="2540004" cy="1141413"/>
              <a:chOff x="4514851" y="3808412"/>
              <a:chExt cx="2540004" cy="114141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8EF085A-86CF-3546-9C2E-F483CC05215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851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601BC49D-2B37-DE26-7F37-5CE46A6C42C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49852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916D217-79E9-BC4D-EF8E-794D497F12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84853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C21D67CF-07D4-CB52-DB7F-2B116E40AA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419854" y="3808412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94BFFF5-8839-C81C-7307-3DD255E4D351}"/>
                  </a:ext>
                </a:extLst>
              </p:cNvPr>
              <p:cNvSpPr txBox="1"/>
              <p:nvPr/>
            </p:nvSpPr>
            <p:spPr>
              <a:xfrm>
                <a:off x="4660901" y="457835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857A978-C478-E80D-4A93-801C291B00BA}"/>
                  </a:ext>
                </a:extLst>
              </p:cNvPr>
              <p:cNvSpPr txBox="1"/>
              <p:nvPr/>
            </p:nvSpPr>
            <p:spPr>
              <a:xfrm>
                <a:off x="5295902" y="457676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C2099AE-1F0E-8268-F082-BC969AFC25AF}"/>
                  </a:ext>
                </a:extLst>
              </p:cNvPr>
              <p:cNvSpPr txBox="1"/>
              <p:nvPr/>
            </p:nvSpPr>
            <p:spPr>
              <a:xfrm>
                <a:off x="5930903" y="4576761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14DFB3-8980-5414-57CE-D4C05D840AE3}"/>
                  </a:ext>
                </a:extLst>
              </p:cNvPr>
              <p:cNvSpPr txBox="1"/>
              <p:nvPr/>
            </p:nvSpPr>
            <p:spPr>
              <a:xfrm>
                <a:off x="6565904" y="457676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9EC5ADD-59E3-37B7-E2AF-FB73FE0DCB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97825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3C9E67-91D8-DAFE-7C15-804D20F865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32826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530665-6F97-6143-39B0-BC7752E79F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267827" y="3220243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E22DDAE-4C42-F123-57AA-E54EA0B40870}"/>
                </a:ext>
              </a:extLst>
            </p:cNvPr>
            <p:cNvSpPr txBox="1"/>
            <p:nvPr/>
          </p:nvSpPr>
          <p:spPr>
            <a:xfrm>
              <a:off x="8143875" y="399018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606ECB6-4413-8D3F-3151-B69F765FF884}"/>
                </a:ext>
              </a:extLst>
            </p:cNvPr>
            <p:cNvSpPr txBox="1"/>
            <p:nvPr/>
          </p:nvSpPr>
          <p:spPr>
            <a:xfrm>
              <a:off x="8778876" y="3988593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575689-AF27-E2AA-9560-11273E66BE55}"/>
                </a:ext>
              </a:extLst>
            </p:cNvPr>
            <p:cNvSpPr txBox="1"/>
            <p:nvPr/>
          </p:nvSpPr>
          <p:spPr>
            <a:xfrm>
              <a:off x="9413877" y="3988592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DECB7A-F93E-AFA0-94C5-2B8500210BCA}"/>
                </a:ext>
              </a:extLst>
            </p:cNvPr>
            <p:cNvGrpSpPr/>
            <p:nvPr/>
          </p:nvGrpSpPr>
          <p:grpSpPr>
            <a:xfrm>
              <a:off x="7996237" y="4545010"/>
              <a:ext cx="2540004" cy="1141413"/>
              <a:chOff x="4824410" y="5668960"/>
              <a:chExt cx="2540004" cy="1141413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757B3B-1921-C3C1-A4D3-37201F81A9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24410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F16A898-4DC9-6E10-63E5-9916E981887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59411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D7B21E5-B8EF-F8BA-23C6-F7D340E436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94412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383212B-B4B8-87C5-D3D3-6230FB4DD6A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29413" y="566896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457BAC4-517B-A45B-B8BF-61BD5676849D}"/>
                  </a:ext>
                </a:extLst>
              </p:cNvPr>
              <p:cNvSpPr txBox="1"/>
              <p:nvPr/>
            </p:nvSpPr>
            <p:spPr>
              <a:xfrm>
                <a:off x="4970460" y="643889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2F17243-9FD6-DC75-C51F-D4A6A835A3C9}"/>
                  </a:ext>
                </a:extLst>
              </p:cNvPr>
              <p:cNvSpPr txBox="1"/>
              <p:nvPr/>
            </p:nvSpPr>
            <p:spPr>
              <a:xfrm>
                <a:off x="5605461" y="643731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D80C8D-ADD0-F354-6D08-946E02D2F026}"/>
                  </a:ext>
                </a:extLst>
              </p:cNvPr>
              <p:cNvSpPr txBox="1"/>
              <p:nvPr/>
            </p:nvSpPr>
            <p:spPr>
              <a:xfrm>
                <a:off x="6240462" y="6437309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1896675-B6B4-B072-6C8A-CA7B88B448B2}"/>
                  </a:ext>
                </a:extLst>
              </p:cNvPr>
              <p:cNvSpPr txBox="1"/>
              <p:nvPr/>
            </p:nvSpPr>
            <p:spPr>
              <a:xfrm>
                <a:off x="6875463" y="643730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662629-3109-3079-5AE5-D8300F84FF96}"/>
                </a:ext>
              </a:extLst>
            </p:cNvPr>
            <p:cNvSpPr txBox="1"/>
            <p:nvPr/>
          </p:nvSpPr>
          <p:spPr>
            <a:xfrm>
              <a:off x="7029452" y="2026720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65017B-DC65-F305-EF3D-6B4539583C44}"/>
                </a:ext>
              </a:extLst>
            </p:cNvPr>
            <p:cNvSpPr txBox="1"/>
            <p:nvPr/>
          </p:nvSpPr>
          <p:spPr>
            <a:xfrm>
              <a:off x="7029451" y="3318428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54F50B-3685-1932-C4A4-C65D4CBCF728}"/>
                </a:ext>
              </a:extLst>
            </p:cNvPr>
            <p:cNvSpPr txBox="1"/>
            <p:nvPr/>
          </p:nvSpPr>
          <p:spPr>
            <a:xfrm>
              <a:off x="7042948" y="4676773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B107313-9B2D-4ABE-C1B6-CFC4892F36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02343" y="3219449"/>
              <a:ext cx="635001" cy="635001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7502DB2-7DA9-114F-9EC4-C3DD00AADE0F}"/>
                </a:ext>
              </a:extLst>
            </p:cNvPr>
            <p:cNvSpPr txBox="1"/>
            <p:nvPr/>
          </p:nvSpPr>
          <p:spPr>
            <a:xfrm>
              <a:off x="10055227" y="3987797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E863EE-AEC6-3347-E50F-74B13D51153C}"/>
                </a:ext>
              </a:extLst>
            </p:cNvPr>
            <p:cNvSpPr txBox="1"/>
            <p:nvPr/>
          </p:nvSpPr>
          <p:spPr>
            <a:xfrm>
              <a:off x="5330817" y="1690689"/>
              <a:ext cx="1534679" cy="524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Columns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A6A4B78-1CBC-6D4B-0502-90EA85751EB5}"/>
                </a:ext>
              </a:extLst>
            </p:cNvPr>
            <p:cNvSpPr txBox="1"/>
            <p:nvPr/>
          </p:nvSpPr>
          <p:spPr>
            <a:xfrm>
              <a:off x="6827004" y="1273211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E9B135D9-EF60-657D-1971-6CE34A1802E3}"/>
                </a:ext>
              </a:extLst>
            </p:cNvPr>
            <p:cNvCxnSpPr>
              <a:stCxn id="42" idx="3"/>
            </p:cNvCxnSpPr>
            <p:nvPr/>
          </p:nvCxnSpPr>
          <p:spPr>
            <a:xfrm>
              <a:off x="8041207" y="1457877"/>
              <a:ext cx="15425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B73EB6B3-7051-8CB7-982F-5BCC49F73F48}"/>
                </a:ext>
              </a:extLst>
            </p:cNvPr>
            <p:cNvCxnSpPr>
              <a:cxnSpLocks/>
              <a:stCxn id="41" idx="2"/>
            </p:cNvCxnSpPr>
            <p:nvPr/>
          </p:nvCxnSpPr>
          <p:spPr>
            <a:xfrm>
              <a:off x="6098156" y="2215271"/>
              <a:ext cx="4193" cy="11031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2B7EF46B-ED2D-613F-3047-A098B196A664}"/>
              </a:ext>
            </a:extLst>
          </p:cNvPr>
          <p:cNvGrpSpPr/>
          <p:nvPr/>
        </p:nvGrpSpPr>
        <p:grpSpPr>
          <a:xfrm>
            <a:off x="4547602" y="3466157"/>
            <a:ext cx="3343239" cy="3169344"/>
            <a:chOff x="1104770" y="3549372"/>
            <a:chExt cx="3343239" cy="316934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2C51CD2-D8AF-5D25-6374-00FCCF4EFA1C}"/>
                </a:ext>
              </a:extLst>
            </p:cNvPr>
            <p:cNvSpPr txBox="1"/>
            <p:nvPr/>
          </p:nvSpPr>
          <p:spPr>
            <a:xfrm>
              <a:off x="1104770" y="3829137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3F86D3F-BE06-48FA-2CCF-436D57F56918}"/>
                </a:ext>
              </a:extLst>
            </p:cNvPr>
            <p:cNvGrpSpPr/>
            <p:nvPr/>
          </p:nvGrpSpPr>
          <p:grpSpPr>
            <a:xfrm>
              <a:off x="1735500" y="3549372"/>
              <a:ext cx="2712509" cy="3169344"/>
              <a:chOff x="1735500" y="3549372"/>
              <a:chExt cx="2712509" cy="3169344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50EA76FB-FC8F-AC37-AD0B-DFCA276860B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FF4E5D6-B598-050A-29DD-940ECA67210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BA71D8D2-8B5C-5F93-BFDE-F6D5CD6F58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</a:t>
                </a: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8BD65779-EAEA-2B74-C9E6-B3B5F7B381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520229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z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98A6FEC-3C33-1565-D42D-B0EA528CFD6A}"/>
                  </a:ext>
                </a:extLst>
              </p:cNvPr>
              <p:cNvSpPr txBox="1"/>
              <p:nvPr/>
            </p:nvSpPr>
            <p:spPr>
              <a:xfrm>
                <a:off x="1953693" y="4327128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6C002ADC-4447-E811-00C8-90DBE33512C3}"/>
                  </a:ext>
                </a:extLst>
              </p:cNvPr>
              <p:cNvSpPr txBox="1"/>
              <p:nvPr/>
            </p:nvSpPr>
            <p:spPr>
              <a:xfrm>
                <a:off x="1953693" y="4943200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6140D2-41BC-B38E-A716-D90D475448B5}"/>
                  </a:ext>
                </a:extLst>
              </p:cNvPr>
              <p:cNvSpPr txBox="1"/>
              <p:nvPr/>
            </p:nvSpPr>
            <p:spPr>
              <a:xfrm>
                <a:off x="1953693" y="5559272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3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24ECA78-9EDE-85F1-D313-F751622BF05B}"/>
                  </a:ext>
                </a:extLst>
              </p:cNvPr>
              <p:cNvSpPr txBox="1"/>
              <p:nvPr/>
            </p:nvSpPr>
            <p:spPr>
              <a:xfrm>
                <a:off x="1953693" y="6175345"/>
                <a:ext cx="342900" cy="371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4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AFF02F21-BD9D-B046-9680-AE318D343F0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185003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28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E6066E42-057A-8D35-6DDD-CF0AFDBCA4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4817907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23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D6DFE6D7-4D4F-6140-9299-56007262DE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5450811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13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12C06EA-C264-CD12-8F90-C0253FBA678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166104" y="6083715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6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CBF353A7-983A-2DC6-3465-52B36057C8C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182276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3B62EF7C-60E6-0484-5A80-22515297AB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4815180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F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0C104A4-DAE5-1B2F-9677-D8F6C2B4170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5448084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424EDB2-610D-B0A3-8D91-818806A6386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813008" y="6080988"/>
                <a:ext cx="635001" cy="635001"/>
              </a:xfrm>
              <a:prstGeom prst="rect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FC1FD9B8-0ABC-EDBB-DB6D-B91FE01A5C9C}"/>
                  </a:ext>
                </a:extLst>
              </p:cNvPr>
              <p:cNvSpPr txBox="1"/>
              <p:nvPr/>
            </p:nvSpPr>
            <p:spPr>
              <a:xfrm>
                <a:off x="2531345" y="3780817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[1]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D761114-B403-F8A4-3E16-A3580B4CBA10}"/>
                  </a:ext>
                </a:extLst>
              </p:cNvPr>
              <p:cNvSpPr txBox="1"/>
              <p:nvPr/>
            </p:nvSpPr>
            <p:spPr>
              <a:xfrm>
                <a:off x="3164752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[2]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DD410E5A-958A-E647-DAEA-EAF051ADE5A0}"/>
                  </a:ext>
                </a:extLst>
              </p:cNvPr>
              <p:cNvSpPr txBox="1"/>
              <p:nvPr/>
            </p:nvSpPr>
            <p:spPr>
              <a:xfrm>
                <a:off x="3798159" y="3778991"/>
                <a:ext cx="6238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[3]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B1B773D6-68A7-34CB-DB47-46C8CD2697DC}"/>
                  </a:ext>
                </a:extLst>
              </p:cNvPr>
              <p:cNvSpPr txBox="1"/>
              <p:nvPr/>
            </p:nvSpPr>
            <p:spPr>
              <a:xfrm>
                <a:off x="2216439" y="3549372"/>
                <a:ext cx="12142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Columns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306BE7A7-4F0E-5F80-B80F-5BED528221CD}"/>
                  </a:ext>
                </a:extLst>
              </p:cNvPr>
              <p:cNvCxnSpPr/>
              <p:nvPr/>
            </p:nvCxnSpPr>
            <p:spPr>
              <a:xfrm flipH="1">
                <a:off x="1735500" y="4225401"/>
                <a:ext cx="1" cy="1258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D150BD49-21FA-E59D-A2C0-A25EF1A202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8835" y="3739394"/>
                <a:ext cx="79167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2A14B696-2C27-340A-BFFE-1C2EE8877B95}"/>
              </a:ext>
            </a:extLst>
          </p:cNvPr>
          <p:cNvCxnSpPr>
            <a:stCxn id="14" idx="2"/>
          </p:cNvCxnSpPr>
          <p:nvPr/>
        </p:nvCxnSpPr>
        <p:spPr>
          <a:xfrm rot="5400000">
            <a:off x="8533006" y="3988997"/>
            <a:ext cx="879153" cy="172458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6B7EAD2-0B61-2015-5AAB-CBFF7B633F35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35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–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2364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atomic vector with 2 dimensions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thought of as a special case of 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data.frame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where: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 elements of all columns are of the same type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(Not entirely accurate, but easier to remember it like this!)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Constructor: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matrix()</a:t>
            </a: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Subsetting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with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marL="457200" lvl="1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C7233E5-4E75-8ED2-67EE-192879B576E2}"/>
              </a:ext>
            </a:extLst>
          </p:cNvPr>
          <p:cNvGrpSpPr/>
          <p:nvPr/>
        </p:nvGrpSpPr>
        <p:grpSpPr>
          <a:xfrm>
            <a:off x="7269290" y="1690688"/>
            <a:ext cx="3324686" cy="3169344"/>
            <a:chOff x="7269290" y="1690688"/>
            <a:chExt cx="3324686" cy="316934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3137EF8-D7A9-A081-15E4-82AAE6501E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232359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ED1ECF-7F08-BAAC-3F43-1D2C8C1D32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2956496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611F34-85EB-A63A-87F1-7267E392DE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3589400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188666-FE5C-4192-D216-6F03DCA8E0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66196" y="4222304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04277A6-ECD2-A6E6-7208-9667A387403A}"/>
                </a:ext>
              </a:extLst>
            </p:cNvPr>
            <p:cNvSpPr txBox="1"/>
            <p:nvPr/>
          </p:nvSpPr>
          <p:spPr>
            <a:xfrm>
              <a:off x="8099660" y="2468444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173880-048A-498E-8C51-9D4F98363DFF}"/>
                </a:ext>
              </a:extLst>
            </p:cNvPr>
            <p:cNvSpPr txBox="1"/>
            <p:nvPr/>
          </p:nvSpPr>
          <p:spPr>
            <a:xfrm>
              <a:off x="8099660" y="3084516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73E02C6-3BE8-DA65-0E5B-80073A08B37F}"/>
                </a:ext>
              </a:extLst>
            </p:cNvPr>
            <p:cNvSpPr txBox="1"/>
            <p:nvPr/>
          </p:nvSpPr>
          <p:spPr>
            <a:xfrm>
              <a:off x="8099660" y="3700588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4A16775-89D3-BA13-7367-0592F825987D}"/>
                </a:ext>
              </a:extLst>
            </p:cNvPr>
            <p:cNvSpPr txBox="1"/>
            <p:nvPr/>
          </p:nvSpPr>
          <p:spPr>
            <a:xfrm>
              <a:off x="8099660" y="4316661"/>
              <a:ext cx="342900" cy="3714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4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E033E3-E234-3DD1-5518-9A33FDEFAA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2326319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28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E2C141C-7403-1927-8C01-5301FB03FF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2959223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F3F88BE-050B-148F-476F-1241AC81EA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3592127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13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5B209B3-C984-31BE-6074-3E9CA7DB69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12071" y="4225031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FD8ACF4-13BE-427F-75FB-FA113737AA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2323592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22528EB-30F5-31C3-F16F-A78EADADED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2956496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5045E87-76B6-583C-0742-8ED416592C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3589400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2784E18-D5E4-22F5-7C13-93BE564504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58975" y="4222304"/>
              <a:ext cx="635001" cy="63500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9678D5D-AF03-24FB-43D8-1B8F717259D1}"/>
                </a:ext>
              </a:extLst>
            </p:cNvPr>
            <p:cNvSpPr txBox="1"/>
            <p:nvPr/>
          </p:nvSpPr>
          <p:spPr>
            <a:xfrm>
              <a:off x="8677312" y="1922133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[1]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5B2F36-438B-F73C-A6BB-35EF4FF614E7}"/>
                </a:ext>
              </a:extLst>
            </p:cNvPr>
            <p:cNvSpPr txBox="1"/>
            <p:nvPr/>
          </p:nvSpPr>
          <p:spPr>
            <a:xfrm>
              <a:off x="9310719" y="192030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[2]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EC4A224-9B2D-BBD2-A704-31A5B6DBEAEA}"/>
                </a:ext>
              </a:extLst>
            </p:cNvPr>
            <p:cNvSpPr txBox="1"/>
            <p:nvPr/>
          </p:nvSpPr>
          <p:spPr>
            <a:xfrm>
              <a:off x="9944126" y="1920307"/>
              <a:ext cx="6238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[3]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2FBEB98-4B91-F41B-1BC2-A0F2C8F2F3F4}"/>
                </a:ext>
              </a:extLst>
            </p:cNvPr>
            <p:cNvSpPr txBox="1"/>
            <p:nvPr/>
          </p:nvSpPr>
          <p:spPr>
            <a:xfrm>
              <a:off x="8362406" y="1690688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Columns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86A00FA9-1AAD-E62D-5093-46DA6140F23A}"/>
                </a:ext>
              </a:extLst>
            </p:cNvPr>
            <p:cNvCxnSpPr/>
            <p:nvPr/>
          </p:nvCxnSpPr>
          <p:spPr>
            <a:xfrm flipH="1">
              <a:off x="7881467" y="2366717"/>
              <a:ext cx="1" cy="12584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6A236D6-ED45-6C47-9393-1EC8FB323BAB}"/>
                </a:ext>
              </a:extLst>
            </p:cNvPr>
            <p:cNvCxnSpPr>
              <a:cxnSpLocks/>
            </p:cNvCxnSpPr>
            <p:nvPr/>
          </p:nvCxnSpPr>
          <p:spPr>
            <a:xfrm>
              <a:off x="9484802" y="1880710"/>
              <a:ext cx="79167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C66508-DE44-0B16-B9C8-F27BE3E9076B}"/>
                </a:ext>
              </a:extLst>
            </p:cNvPr>
            <p:cNvSpPr txBox="1"/>
            <p:nvPr/>
          </p:nvSpPr>
          <p:spPr>
            <a:xfrm>
              <a:off x="7269290" y="1894900"/>
              <a:ext cx="12142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Rows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BBBDC30-75FC-62BD-635B-799879B09A62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209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9E72-80D0-5E5F-4D27-4BFE93C9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7992C-C1EA-E9D9-FE73-ACF903DD1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Viewing the dataset itself</a:t>
            </a:r>
          </a:p>
          <a:p>
            <a:pPr lvl="1"/>
            <a:r>
              <a:rPr lang="en-US" b="1" dirty="0"/>
              <a:t>View()</a:t>
            </a:r>
          </a:p>
          <a:p>
            <a:pPr lvl="1"/>
            <a:r>
              <a:rPr lang="en-US" b="1" dirty="0"/>
              <a:t>head()</a:t>
            </a:r>
          </a:p>
          <a:p>
            <a:pPr lvl="1"/>
            <a:r>
              <a:rPr lang="en-US" b="1" dirty="0"/>
              <a:t>tail()</a:t>
            </a:r>
          </a:p>
          <a:p>
            <a:r>
              <a:rPr lang="en-US" dirty="0"/>
              <a:t>Information about the dataset</a:t>
            </a:r>
          </a:p>
          <a:p>
            <a:pPr lvl="1"/>
            <a:r>
              <a:rPr lang="en-US" b="1" dirty="0"/>
              <a:t>dim()</a:t>
            </a:r>
          </a:p>
          <a:p>
            <a:pPr lvl="1"/>
            <a:r>
              <a:rPr lang="en-US" b="1" dirty="0" err="1"/>
              <a:t>nrow</a:t>
            </a:r>
            <a:r>
              <a:rPr lang="en-US" b="1" dirty="0"/>
              <a:t>() and </a:t>
            </a:r>
            <a:r>
              <a:rPr lang="en-US" b="1" dirty="0" err="1"/>
              <a:t>ncol</a:t>
            </a:r>
            <a:r>
              <a:rPr lang="en-US" b="1" dirty="0"/>
              <a:t>()</a:t>
            </a:r>
          </a:p>
          <a:p>
            <a:r>
              <a:rPr lang="en-US" dirty="0"/>
              <a:t>Summary of the data</a:t>
            </a:r>
          </a:p>
          <a:p>
            <a:pPr lvl="1"/>
            <a:r>
              <a:rPr lang="en-US" b="1" dirty="0"/>
              <a:t>summary()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1393F-4A3D-9868-A882-9189A8110671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4411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Subsetting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Square brackets [] – </a:t>
            </a:r>
            <a:r>
              <a:rPr lang="en-US" dirty="0" err="1"/>
              <a:t>subsetting</a:t>
            </a:r>
            <a:endParaRPr lang="en-US" dirty="0"/>
          </a:p>
          <a:p>
            <a:r>
              <a:rPr lang="en-US" dirty="0" err="1"/>
              <a:t>Subsetting</a:t>
            </a:r>
            <a:r>
              <a:rPr lang="en-US" dirty="0"/>
              <a:t> can be done with </a:t>
            </a:r>
          </a:p>
          <a:p>
            <a:pPr lvl="1"/>
            <a:r>
              <a:rPr lang="en-US" dirty="0"/>
              <a:t>Indices (integer numbers)</a:t>
            </a:r>
          </a:p>
          <a:p>
            <a:pPr lvl="1"/>
            <a:r>
              <a:rPr lang="en-US" dirty="0"/>
              <a:t>Row/column names</a:t>
            </a:r>
          </a:p>
          <a:p>
            <a:pPr lvl="1"/>
            <a:endParaRPr lang="en-US" dirty="0"/>
          </a:p>
          <a:p>
            <a:r>
              <a:rPr lang="en-US" dirty="0" err="1"/>
              <a:t>data.frame</a:t>
            </a:r>
            <a:r>
              <a:rPr lang="en-US" dirty="0"/>
              <a:t> </a:t>
            </a:r>
            <a:r>
              <a:rPr lang="en-US" dirty="0" err="1"/>
              <a:t>subsetting</a:t>
            </a:r>
            <a:endParaRPr lang="en-US" dirty="0"/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row_index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row_name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start_index:end_index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start_index:end_index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row_indexes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row_names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c(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col_indexes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or 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col_names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df$</a:t>
            </a:r>
            <a:r>
              <a:rPr lang="en-US" dirty="0" err="1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endParaRPr lang="en-US" dirty="0">
              <a:highlight>
                <a:srgbClr val="00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5456E8-B48B-D393-D363-F5737131DB7E}"/>
              </a:ext>
            </a:extLst>
          </p:cNvPr>
          <p:cNvSpPr/>
          <p:nvPr/>
        </p:nvSpPr>
        <p:spPr>
          <a:xfrm>
            <a:off x="9315450" y="1357313"/>
            <a:ext cx="742950" cy="1528762"/>
          </a:xfrm>
          <a:prstGeom prst="rect">
            <a:avLst/>
          </a:prstGeom>
          <a:solidFill>
            <a:srgbClr val="00B050">
              <a:alpha val="703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AB747D-6C0C-DA06-D287-9E59FBDCC695}"/>
              </a:ext>
            </a:extLst>
          </p:cNvPr>
          <p:cNvSpPr/>
          <p:nvPr/>
        </p:nvSpPr>
        <p:spPr>
          <a:xfrm>
            <a:off x="9315449" y="2366963"/>
            <a:ext cx="2257425" cy="519111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Graphic 5" descr="Table with solid fill">
            <a:extLst>
              <a:ext uri="{FF2B5EF4-FFF2-40B4-BE49-F238E27FC236}">
                <a16:creationId xmlns:a16="http://schemas.microsoft.com/office/drawing/2014/main" id="{7100FD6D-A698-EA79-B366-164A79AF3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075" y="681037"/>
            <a:ext cx="2890838" cy="28908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4867BE-9EF9-FAD0-2C92-B6E5BE286F61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5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Filtering is </a:t>
            </a:r>
            <a:r>
              <a:rPr lang="en-US" dirty="0" err="1"/>
              <a:t>subsetting</a:t>
            </a:r>
            <a:r>
              <a:rPr lang="en-US" dirty="0"/>
              <a:t> based on specific conditions</a:t>
            </a:r>
          </a:p>
          <a:p>
            <a:r>
              <a:rPr lang="en-US" dirty="0"/>
              <a:t>Using the </a:t>
            </a:r>
            <a:r>
              <a:rPr lang="en-US" dirty="0" err="1"/>
              <a:t>subsetting</a:t>
            </a:r>
            <a:r>
              <a:rPr lang="en-US" dirty="0"/>
              <a:t> notation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 ]</a:t>
            </a:r>
          </a:p>
          <a:p>
            <a:pPr lvl="1"/>
            <a:endParaRPr lang="en-US" dirty="0"/>
          </a:p>
          <a:p>
            <a:r>
              <a:rPr lang="en-US" dirty="0" err="1"/>
              <a:t>data.frame</a:t>
            </a:r>
            <a:r>
              <a:rPr lang="en-US" dirty="0"/>
              <a:t> filtering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df$column</a:t>
            </a:r>
            <a:r>
              <a:rPr lang="en-US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en-US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“Gray”</a:t>
            </a:r>
            <a:r>
              <a:rPr lang="en-US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557A1-02A2-71BB-1DDD-5E3499205F81}"/>
              </a:ext>
            </a:extLst>
          </p:cNvPr>
          <p:cNvSpPr txBox="1"/>
          <p:nvPr/>
        </p:nvSpPr>
        <p:spPr>
          <a:xfrm>
            <a:off x="0" y="-1"/>
            <a:ext cx="1984917" cy="379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1.2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11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4EA5E2-7AA9-81EE-2006-CCF7C1B6809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844B67-E07D-6CA4-2625-5325F49111C0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58F29F-EEF1-D794-C694-151661D8B887}"/>
              </a:ext>
            </a:extLst>
          </p:cNvPr>
          <p:cNvSpPr txBox="1"/>
          <p:nvPr/>
        </p:nvSpPr>
        <p:spPr>
          <a:xfrm>
            <a:off x="4661210" y="200722"/>
            <a:ext cx="292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Data structures exercise</a:t>
            </a:r>
          </a:p>
        </p:txBody>
      </p:sp>
    </p:spTree>
    <p:extLst>
      <p:ext uri="{BB962C8B-B14F-4D97-AF65-F5344CB8AC3E}">
        <p14:creationId xmlns:p14="http://schemas.microsoft.com/office/powerpoint/2010/main" val="3776068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521098-C863-FB45-610F-CDD06C3E1975}"/>
              </a:ext>
            </a:extLst>
          </p:cNvPr>
          <p:cNvSpPr txBox="1"/>
          <p:nvPr/>
        </p:nvSpPr>
        <p:spPr>
          <a:xfrm>
            <a:off x="2334986" y="2171701"/>
            <a:ext cx="7625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latin typeface="Avenir Book" panose="02000503020000020003" pitchFamily="2" charset="0"/>
              </a:rPr>
              <a:t>Today’s Session: </a:t>
            </a:r>
          </a:p>
          <a:p>
            <a:pPr algn="ctr"/>
            <a:r>
              <a:rPr lang="en-GB" sz="3600" b="1" dirty="0">
                <a:latin typeface="Avenir Book" panose="02000503020000020003" pitchFamily="2" charset="0"/>
              </a:rPr>
              <a:t> </a:t>
            </a:r>
            <a:r>
              <a:rPr lang="en-US" sz="3600" b="1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Introduction to R &amp; Exploring data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37973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5D580-9636-69AC-0303-293C3CD2C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7271" y="2935330"/>
            <a:ext cx="5266037" cy="1325563"/>
          </a:xfrm>
        </p:spPr>
        <p:txBody>
          <a:bodyPr>
            <a:noAutofit/>
          </a:bodyPr>
          <a:lstStyle/>
          <a:p>
            <a:r>
              <a:rPr lang="en-GB" b="1" dirty="0">
                <a:latin typeface="Zapfino" panose="03030300040707070C03" pitchFamily="66" charset="77"/>
              </a:rPr>
              <a:t>Break Time</a:t>
            </a:r>
          </a:p>
        </p:txBody>
      </p:sp>
      <p:pic>
        <p:nvPicPr>
          <p:cNvPr id="5" name="Content Placeholder 4" descr="A cup of coffee on a saucer&#10;&#10;Description automatically generated">
            <a:extLst>
              <a:ext uri="{FF2B5EF4-FFF2-40B4-BE49-F238E27FC236}">
                <a16:creationId xmlns:a16="http://schemas.microsoft.com/office/drawing/2014/main" id="{A78403AB-38C4-51AC-84DB-69C6512508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247940" y="2092690"/>
            <a:ext cx="1816100" cy="2705100"/>
          </a:xfrm>
        </p:spPr>
      </p:pic>
    </p:spTree>
    <p:extLst>
      <p:ext uri="{BB962C8B-B14F-4D97-AF65-F5344CB8AC3E}">
        <p14:creationId xmlns:p14="http://schemas.microsoft.com/office/powerpoint/2010/main" val="390890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7608181-BA33-9B86-2E0D-DC5E7C04B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6020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Useful when you do not want to execute one statement after another but to have control over the flow of execution also.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Determine if a specified condition is met (or not) then direct subsequent analysis or action depending 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There are basic conditionals and syntax in R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if (condition) statement</a:t>
            </a:r>
          </a:p>
          <a:p>
            <a:pPr lvl="1"/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If…else 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 if (condition) statement 1 else statement 2</a:t>
            </a:r>
          </a:p>
          <a:p>
            <a:pPr lvl="1"/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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ifelse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sym typeface="Wingdings" pitchFamily="2" charset="2"/>
              </a:rPr>
              <a:t> (condition, yes, no)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19983-940C-CB68-2731-B3A086403DD4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700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 statements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11070265" cy="51664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produces a logical value from the condition and carries out the next statement only when the value becomes TRUE. 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a Boolean expression followed by a single or multiple statements.</a:t>
            </a:r>
          </a:p>
          <a:p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Condition: any expression that evaluates TRUE or FALSE. </a:t>
            </a:r>
          </a:p>
          <a:p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							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4)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0CBEA45-EEBB-938E-8C1E-04492ABEE35C}"/>
              </a:ext>
            </a:extLst>
          </p:cNvPr>
          <p:cNvCxnSpPr>
            <a:cxnSpLocks/>
          </p:cNvCxnSpPr>
          <p:nvPr/>
        </p:nvCxnSpPr>
        <p:spPr>
          <a:xfrm>
            <a:off x="7934547" y="3527240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8">
            <a:extLst>
              <a:ext uri="{FF2B5EF4-FFF2-40B4-BE49-F238E27FC236}">
                <a16:creationId xmlns:a16="http://schemas.microsoft.com/office/drawing/2014/main" id="{110890A1-6613-D367-B91F-D5731B60164C}"/>
              </a:ext>
            </a:extLst>
          </p:cNvPr>
          <p:cNvSpPr/>
          <p:nvPr/>
        </p:nvSpPr>
        <p:spPr>
          <a:xfrm>
            <a:off x="6929659" y="3989202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0" name="Bent Up Arrow 9">
            <a:extLst>
              <a:ext uri="{FF2B5EF4-FFF2-40B4-BE49-F238E27FC236}">
                <a16:creationId xmlns:a16="http://schemas.microsoft.com/office/drawing/2014/main" id="{419FECCD-BA7B-8C83-CE26-F6BF9CF8387A}"/>
              </a:ext>
            </a:extLst>
          </p:cNvPr>
          <p:cNvSpPr/>
          <p:nvPr/>
        </p:nvSpPr>
        <p:spPr>
          <a:xfrm rot="10800000" flipH="1">
            <a:off x="9068022" y="4255901"/>
            <a:ext cx="142867" cy="715953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2386B1-510C-1177-305C-6F33E763C779}"/>
              </a:ext>
            </a:extLst>
          </p:cNvPr>
          <p:cNvSpPr/>
          <p:nvPr/>
        </p:nvSpPr>
        <p:spPr>
          <a:xfrm>
            <a:off x="8486989" y="503335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B9088D7-C119-CA8A-C714-6995DA8BB469}"/>
              </a:ext>
            </a:extLst>
          </p:cNvPr>
          <p:cNvCxnSpPr>
            <a:cxnSpLocks/>
          </p:cNvCxnSpPr>
          <p:nvPr/>
        </p:nvCxnSpPr>
        <p:spPr>
          <a:xfrm>
            <a:off x="7953596" y="4590855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0D5D96B-C922-EBAB-18A1-ADB5C8E6C175}"/>
              </a:ext>
            </a:extLst>
          </p:cNvPr>
          <p:cNvSpPr/>
          <p:nvPr/>
        </p:nvSpPr>
        <p:spPr>
          <a:xfrm rot="16200000" flipH="1">
            <a:off x="8579884" y="5013935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6890BC-175C-44F0-DF72-9F0BC4D4F996}"/>
              </a:ext>
            </a:extLst>
          </p:cNvPr>
          <p:cNvSpPr txBox="1"/>
          <p:nvPr/>
        </p:nvSpPr>
        <p:spPr>
          <a:xfrm>
            <a:off x="9256215" y="4461545"/>
            <a:ext cx="678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BE81C1-E81F-8242-1FD8-2653C61104CF}"/>
              </a:ext>
            </a:extLst>
          </p:cNvPr>
          <p:cNvSpPr txBox="1"/>
          <p:nvPr/>
        </p:nvSpPr>
        <p:spPr>
          <a:xfrm>
            <a:off x="8239144" y="3546680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8F3BA-4F8A-EC16-1868-07E60AB3B284}"/>
              </a:ext>
            </a:extLst>
          </p:cNvPr>
          <p:cNvSpPr txBox="1"/>
          <p:nvPr/>
        </p:nvSpPr>
        <p:spPr>
          <a:xfrm>
            <a:off x="6010376" y="402373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64F62E-53C2-55C6-0844-FED79429CF61}"/>
              </a:ext>
            </a:extLst>
          </p:cNvPr>
          <p:cNvSpPr txBox="1"/>
          <p:nvPr/>
        </p:nvSpPr>
        <p:spPr>
          <a:xfrm>
            <a:off x="6626695" y="6452920"/>
            <a:ext cx="293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Number higher than 4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878205-EB3A-C04C-2FE8-FF3882097773}"/>
              </a:ext>
            </a:extLst>
          </p:cNvPr>
          <p:cNvSpPr/>
          <p:nvPr/>
        </p:nvSpPr>
        <p:spPr>
          <a:xfrm>
            <a:off x="8168012" y="4986310"/>
            <a:ext cx="3811899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4”)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2B840D-7A8B-4204-81A8-BD0D5269FE19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345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3" grpId="0"/>
      <p:bldP spid="5" grpId="0"/>
      <p:bldP spid="7" grpId="0"/>
      <p:bldP spid="17" grpId="0"/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916DE73-25F0-81B8-DA63-B28A9A95AEFA}"/>
              </a:ext>
            </a:extLst>
          </p:cNvPr>
          <p:cNvSpPr/>
          <p:nvPr/>
        </p:nvSpPr>
        <p:spPr>
          <a:xfrm>
            <a:off x="838201" y="3124677"/>
            <a:ext cx="10515599" cy="558788"/>
          </a:xfrm>
          <a:prstGeom prst="rect">
            <a:avLst/>
          </a:prstGeom>
          <a:solidFill>
            <a:srgbClr val="FF0000">
              <a:alpha val="31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12BD51-56C9-474B-0647-0F5ACF3716D7}"/>
              </a:ext>
            </a:extLst>
          </p:cNvPr>
          <p:cNvSpPr/>
          <p:nvPr/>
        </p:nvSpPr>
        <p:spPr>
          <a:xfrm>
            <a:off x="838201" y="2566365"/>
            <a:ext cx="10515599" cy="558788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if…else statements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1029950" cy="448627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statements are followed by an optional ”else” statement that gets executed when the Boolean expression becomes false. </a:t>
            </a:r>
          </a:p>
          <a:p>
            <a:pPr marL="0" indent="0">
              <a:buNone/>
            </a:pPr>
            <a:endParaRPr lang="en-US" sz="20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					      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true, this happens (TRUE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	   			     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condition is false, this happens (FALSE branch)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6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8) 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higher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}else{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print(“Number lower than 8”)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37B66B-7851-08DF-582D-6E795964AD96}"/>
              </a:ext>
            </a:extLst>
          </p:cNvPr>
          <p:cNvCxnSpPr>
            <a:cxnSpLocks/>
          </p:cNvCxnSpPr>
          <p:nvPr/>
        </p:nvCxnSpPr>
        <p:spPr>
          <a:xfrm>
            <a:off x="8591550" y="3795712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6BDA872C-47AC-BAEA-33EE-12723AC735EC}"/>
              </a:ext>
            </a:extLst>
          </p:cNvPr>
          <p:cNvSpPr/>
          <p:nvPr/>
        </p:nvSpPr>
        <p:spPr>
          <a:xfrm>
            <a:off x="7586662" y="4257674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condition</a:t>
            </a:r>
          </a:p>
        </p:txBody>
      </p:sp>
      <p:sp>
        <p:nvSpPr>
          <p:cNvPr id="13" name="Bent Up Arrow 12">
            <a:extLst>
              <a:ext uri="{FF2B5EF4-FFF2-40B4-BE49-F238E27FC236}">
                <a16:creationId xmlns:a16="http://schemas.microsoft.com/office/drawing/2014/main" id="{36F554AE-5E74-BF0C-01F7-95752B8D0575}"/>
              </a:ext>
            </a:extLst>
          </p:cNvPr>
          <p:cNvSpPr/>
          <p:nvPr/>
        </p:nvSpPr>
        <p:spPr>
          <a:xfrm rot="10800000" flipH="1">
            <a:off x="9725025" y="4524374"/>
            <a:ext cx="142870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BE1425-D17B-3907-C7C6-4DD1CBB67A82}"/>
              </a:ext>
            </a:extLst>
          </p:cNvPr>
          <p:cNvSpPr/>
          <p:nvPr/>
        </p:nvSpPr>
        <p:spPr>
          <a:xfrm>
            <a:off x="9001125" y="5240327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A98140B-6F69-D447-150A-BA2522DAB661}"/>
              </a:ext>
            </a:extLst>
          </p:cNvPr>
          <p:cNvCxnSpPr>
            <a:cxnSpLocks/>
          </p:cNvCxnSpPr>
          <p:nvPr/>
        </p:nvCxnSpPr>
        <p:spPr>
          <a:xfrm>
            <a:off x="8610599" y="4859327"/>
            <a:ext cx="0" cy="18834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ent Up Arrow 16">
            <a:extLst>
              <a:ext uri="{FF2B5EF4-FFF2-40B4-BE49-F238E27FC236}">
                <a16:creationId xmlns:a16="http://schemas.microsoft.com/office/drawing/2014/main" id="{BD1A03BD-F221-A08F-E8C1-F1944D3B2E1D}"/>
              </a:ext>
            </a:extLst>
          </p:cNvPr>
          <p:cNvSpPr/>
          <p:nvPr/>
        </p:nvSpPr>
        <p:spPr>
          <a:xfrm rot="16200000" flipH="1">
            <a:off x="9236887" y="5282407"/>
            <a:ext cx="147616" cy="111440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ent Up Arrow 17">
            <a:extLst>
              <a:ext uri="{FF2B5EF4-FFF2-40B4-BE49-F238E27FC236}">
                <a16:creationId xmlns:a16="http://schemas.microsoft.com/office/drawing/2014/main" id="{5A688E33-7708-F3C4-1018-5AE84DE51681}"/>
              </a:ext>
            </a:extLst>
          </p:cNvPr>
          <p:cNvSpPr/>
          <p:nvPr/>
        </p:nvSpPr>
        <p:spPr>
          <a:xfrm rot="10800000">
            <a:off x="7323754" y="4557711"/>
            <a:ext cx="112393" cy="642938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F059D3-2151-D036-6EC5-21D0BD8AEF26}"/>
              </a:ext>
            </a:extLst>
          </p:cNvPr>
          <p:cNvSpPr/>
          <p:nvPr/>
        </p:nvSpPr>
        <p:spPr>
          <a:xfrm>
            <a:off x="6656050" y="5255418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33DBB3-07FA-015F-23EB-8327ED14ED4A}"/>
              </a:ext>
            </a:extLst>
          </p:cNvPr>
          <p:cNvSpPr txBox="1"/>
          <p:nvPr/>
        </p:nvSpPr>
        <p:spPr>
          <a:xfrm>
            <a:off x="6604998" y="4585811"/>
            <a:ext cx="726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594C0B-EB05-D736-EF70-52DB0A8A4BCA}"/>
              </a:ext>
            </a:extLst>
          </p:cNvPr>
          <p:cNvSpPr txBox="1"/>
          <p:nvPr/>
        </p:nvSpPr>
        <p:spPr>
          <a:xfrm>
            <a:off x="9867895" y="4622198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24" name="Bent Up Arrow 23">
            <a:extLst>
              <a:ext uri="{FF2B5EF4-FFF2-40B4-BE49-F238E27FC236}">
                <a16:creationId xmlns:a16="http://schemas.microsoft.com/office/drawing/2014/main" id="{E5A1C96B-C5F1-BE14-CE24-21A205F8B961}"/>
              </a:ext>
            </a:extLst>
          </p:cNvPr>
          <p:cNvSpPr/>
          <p:nvPr/>
        </p:nvSpPr>
        <p:spPr>
          <a:xfrm rot="16200000" flipH="1" flipV="1">
            <a:off x="7820662" y="5268249"/>
            <a:ext cx="150791" cy="1143290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61792-19BF-CB0B-7197-59AEDF625B7B}"/>
              </a:ext>
            </a:extLst>
          </p:cNvPr>
          <p:cNvSpPr txBox="1"/>
          <p:nvPr/>
        </p:nvSpPr>
        <p:spPr>
          <a:xfrm>
            <a:off x="8969896" y="3798332"/>
            <a:ext cx="56137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Nyala" panose="02000504070300020003" pitchFamily="2" charset="0"/>
                <a:cs typeface="KufiStandardGK" pitchFamily="2" charset="-78"/>
              </a:rPr>
              <a:t>?</a:t>
            </a:r>
            <a:endParaRPr lang="en-US" sz="2800" dirty="0">
              <a:latin typeface="Nyala" panose="02000504070300020003" pitchFamily="2" charset="0"/>
              <a:cs typeface="KufiStandardGK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1F9F4C-1A7F-8F00-4110-CDD729B76071}"/>
              </a:ext>
            </a:extLst>
          </p:cNvPr>
          <p:cNvSpPr txBox="1"/>
          <p:nvPr/>
        </p:nvSpPr>
        <p:spPr>
          <a:xfrm>
            <a:off x="9348631" y="3978170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 &gt; 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200932-68EC-B727-CA93-69E7DE268DC7}"/>
              </a:ext>
            </a:extLst>
          </p:cNvPr>
          <p:cNvSpPr/>
          <p:nvPr/>
        </p:nvSpPr>
        <p:spPr>
          <a:xfrm>
            <a:off x="8753494" y="5222351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higher than 8”)</a:t>
            </a:r>
            <a:endParaRPr lang="en-US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769E39-8BB9-D0C6-E869-AA28EC1E460C}"/>
              </a:ext>
            </a:extLst>
          </p:cNvPr>
          <p:cNvSpPr/>
          <p:nvPr/>
        </p:nvSpPr>
        <p:spPr>
          <a:xfrm>
            <a:off x="5419721" y="5228750"/>
            <a:ext cx="3039435" cy="45071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print(“Number lower than 8”)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D42903-DE4B-307D-8BA4-0892040FAA25}"/>
              </a:ext>
            </a:extLst>
          </p:cNvPr>
          <p:cNvSpPr/>
          <p:nvPr/>
        </p:nvSpPr>
        <p:spPr>
          <a:xfrm>
            <a:off x="5278091" y="3795712"/>
            <a:ext cx="3238238" cy="2947114"/>
          </a:xfrm>
          <a:prstGeom prst="rect">
            <a:avLst/>
          </a:prstGeom>
          <a:solidFill>
            <a:srgbClr val="FF0000">
              <a:alpha val="14000"/>
            </a:srgb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63854D-42CF-A8D0-8D07-B47BDA8391BF}"/>
              </a:ext>
            </a:extLst>
          </p:cNvPr>
          <p:cNvSpPr txBox="1"/>
          <p:nvPr/>
        </p:nvSpPr>
        <p:spPr>
          <a:xfrm>
            <a:off x="5255975" y="6359643"/>
            <a:ext cx="269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else block (FALSE BRANCH)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06EEF74-D198-80A3-5480-9C7620CE1C98}"/>
              </a:ext>
            </a:extLst>
          </p:cNvPr>
          <p:cNvSpPr/>
          <p:nvPr/>
        </p:nvSpPr>
        <p:spPr>
          <a:xfrm>
            <a:off x="8705133" y="3775498"/>
            <a:ext cx="3238238" cy="2947114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5666649-0B59-D037-DDE5-D26623F7A419}"/>
              </a:ext>
            </a:extLst>
          </p:cNvPr>
          <p:cNvSpPr txBox="1"/>
          <p:nvPr/>
        </p:nvSpPr>
        <p:spPr>
          <a:xfrm>
            <a:off x="9586961" y="6349319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block (TRUE BRANCH)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0B82F2-36F7-02E6-1106-A43E924D604D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3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1" grpId="0"/>
      <p:bldP spid="22" grpId="0"/>
      <p:bldP spid="24" grpId="0" animBg="1"/>
      <p:bldP spid="3" grpId="0"/>
      <p:bldP spid="3" grpId="1"/>
      <p:bldP spid="3" grpId="2"/>
      <p:bldP spid="3" grpId="3"/>
      <p:bldP spid="8" grpId="0"/>
      <p:bldP spid="8" grpId="1"/>
      <p:bldP spid="9" grpId="0" animBg="1"/>
      <p:bldP spid="9" grpId="1" animBg="1"/>
      <p:bldP spid="11" grpId="0" animBg="1"/>
      <p:bldP spid="11" grpId="1" animBg="1"/>
      <p:bldP spid="16" grpId="0" animBg="1"/>
      <p:bldP spid="23" grpId="0"/>
      <p:bldP spid="25" grpId="0" animBg="1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200" y="3033708"/>
            <a:ext cx="10515599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200" y="2366961"/>
            <a:ext cx="10515599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200" y="1690688"/>
            <a:ext cx="10515599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2" y="1514471"/>
            <a:ext cx="10515600" cy="571878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50AF4F-66A8-F3AD-D427-3C05A794B4A8}"/>
              </a:ext>
            </a:extLst>
          </p:cNvPr>
          <p:cNvSpPr txBox="1"/>
          <p:nvPr/>
        </p:nvSpPr>
        <p:spPr>
          <a:xfrm>
            <a:off x="6896102" y="2692431"/>
            <a:ext cx="4558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condition to test if previous one was false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303CF3-FEE0-79FB-C284-337131322C0A}"/>
              </a:ext>
            </a:extLst>
          </p:cNvPr>
          <p:cNvSpPr txBox="1"/>
          <p:nvPr/>
        </p:nvSpPr>
        <p:spPr>
          <a:xfrm>
            <a:off x="6795262" y="2016158"/>
            <a:ext cx="466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first condition is true, statement A is executed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B5B6B9-11B9-A227-BD5D-D1E1107B527E}"/>
              </a:ext>
            </a:extLst>
          </p:cNvPr>
          <p:cNvSpPr txBox="1"/>
          <p:nvPr/>
        </p:nvSpPr>
        <p:spPr>
          <a:xfrm>
            <a:off x="6644773" y="3135453"/>
            <a:ext cx="4816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 branch. </a:t>
            </a:r>
          </a:p>
          <a:p>
            <a:r>
              <a:rPr lang="en-US" dirty="0"/>
              <a:t>Executed if none of the conditions above are true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60FDC2-D039-9306-3020-8A106B8325D5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5697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A25C7B1-3362-A6D8-1C0A-2CCAFB6D0789}"/>
              </a:ext>
            </a:extLst>
          </p:cNvPr>
          <p:cNvSpPr/>
          <p:nvPr/>
        </p:nvSpPr>
        <p:spPr>
          <a:xfrm>
            <a:off x="838199" y="3209925"/>
            <a:ext cx="5408156" cy="666747"/>
          </a:xfrm>
          <a:prstGeom prst="rect">
            <a:avLst/>
          </a:prstGeom>
          <a:solidFill>
            <a:schemeClr val="accent2">
              <a:lumMod val="60000"/>
              <a:lumOff val="4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6D7813-CD3C-5ABC-EF63-25C54BF65E41}"/>
              </a:ext>
            </a:extLst>
          </p:cNvPr>
          <p:cNvSpPr/>
          <p:nvPr/>
        </p:nvSpPr>
        <p:spPr>
          <a:xfrm>
            <a:off x="838199" y="2543178"/>
            <a:ext cx="5408156" cy="666747"/>
          </a:xfrm>
          <a:prstGeom prst="rect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E8B4D8-2535-BA77-85D7-EAD54DF9F978}"/>
              </a:ext>
            </a:extLst>
          </p:cNvPr>
          <p:cNvSpPr/>
          <p:nvPr/>
        </p:nvSpPr>
        <p:spPr>
          <a:xfrm>
            <a:off x="838199" y="1866905"/>
            <a:ext cx="5408156" cy="666747"/>
          </a:xfrm>
          <a:prstGeom prst="rect">
            <a:avLst/>
          </a:prstGeom>
          <a:solidFill>
            <a:schemeClr val="accent6">
              <a:lumMod val="40000"/>
              <a:lumOff val="60000"/>
              <a:alpha val="31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chained conditionals (else if)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43553"/>
            <a:ext cx="10515601" cy="555172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sz="2600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(condition A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(statement A)	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if (condition B is TRUE)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B)	   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do something else (statement C)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1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 = 0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 (x &gt; 0)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print(“Positive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}else if (x &lt; 0){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print(“Negative number”)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 else {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  print(“Zero”)</a:t>
            </a:r>
          </a:p>
          <a:p>
            <a:pPr marL="0" indent="0">
              <a:buNone/>
            </a:pPr>
            <a:r>
              <a:rPr lang="en-US" sz="2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013B389-5C6F-F010-E27B-3BC91039B773}"/>
              </a:ext>
            </a:extLst>
          </p:cNvPr>
          <p:cNvCxnSpPr>
            <a:cxnSpLocks/>
          </p:cNvCxnSpPr>
          <p:nvPr/>
        </p:nvCxnSpPr>
        <p:spPr>
          <a:xfrm>
            <a:off x="7790296" y="1414769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D58B56E6-19A1-34FE-3BB0-A2CD5695975C}"/>
              </a:ext>
            </a:extLst>
          </p:cNvPr>
          <p:cNvSpPr/>
          <p:nvPr/>
        </p:nvSpPr>
        <p:spPr>
          <a:xfrm>
            <a:off x="6785408" y="1876731"/>
            <a:ext cx="2009775" cy="476250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A</a:t>
            </a:r>
          </a:p>
        </p:txBody>
      </p:sp>
      <p:sp>
        <p:nvSpPr>
          <p:cNvPr id="7" name="Bent Up Arrow 6">
            <a:extLst>
              <a:ext uri="{FF2B5EF4-FFF2-40B4-BE49-F238E27FC236}">
                <a16:creationId xmlns:a16="http://schemas.microsoft.com/office/drawing/2014/main" id="{EAA53509-6CFF-BCBF-5902-BDA178EE994B}"/>
              </a:ext>
            </a:extLst>
          </p:cNvPr>
          <p:cNvSpPr/>
          <p:nvPr/>
        </p:nvSpPr>
        <p:spPr>
          <a:xfrm rot="10800000" flipH="1">
            <a:off x="8938382" y="2137446"/>
            <a:ext cx="2758318" cy="95811"/>
          </a:xfrm>
          <a:prstGeom prst="bentUp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58A256-3459-91E0-C674-5FF74B279E40}"/>
              </a:ext>
            </a:extLst>
          </p:cNvPr>
          <p:cNvSpPr/>
          <p:nvPr/>
        </p:nvSpPr>
        <p:spPr>
          <a:xfrm>
            <a:off x="10632029" y="2303501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27A010-499B-8917-A6D2-67B4AF6224EA}"/>
              </a:ext>
            </a:extLst>
          </p:cNvPr>
          <p:cNvSpPr/>
          <p:nvPr/>
        </p:nvSpPr>
        <p:spPr>
          <a:xfrm>
            <a:off x="10111169" y="3338073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5CB3DC-1A2B-CB31-D824-DCBB2B2A7417}"/>
              </a:ext>
            </a:extLst>
          </p:cNvPr>
          <p:cNvSpPr txBox="1"/>
          <p:nvPr/>
        </p:nvSpPr>
        <p:spPr>
          <a:xfrm>
            <a:off x="9733693" y="194211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C8AC3F1-3BFF-E057-EA23-8765D47DD3F2}"/>
              </a:ext>
            </a:extLst>
          </p:cNvPr>
          <p:cNvCxnSpPr>
            <a:cxnSpLocks/>
          </p:cNvCxnSpPr>
          <p:nvPr/>
        </p:nvCxnSpPr>
        <p:spPr>
          <a:xfrm>
            <a:off x="8909953" y="3538098"/>
            <a:ext cx="111034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iamond 25">
            <a:extLst>
              <a:ext uri="{FF2B5EF4-FFF2-40B4-BE49-F238E27FC236}">
                <a16:creationId xmlns:a16="http://schemas.microsoft.com/office/drawing/2014/main" id="{6CE88AA1-0594-12CD-1558-59808BDA7358}"/>
              </a:ext>
            </a:extLst>
          </p:cNvPr>
          <p:cNvSpPr/>
          <p:nvPr/>
        </p:nvSpPr>
        <p:spPr>
          <a:xfrm>
            <a:off x="6782614" y="3301529"/>
            <a:ext cx="2009775" cy="492283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Condition 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F6F9DB-21E7-6287-5BCB-ABC55DAF9ECF}"/>
              </a:ext>
            </a:extLst>
          </p:cNvPr>
          <p:cNvCxnSpPr>
            <a:cxnSpLocks/>
          </p:cNvCxnSpPr>
          <p:nvPr/>
        </p:nvCxnSpPr>
        <p:spPr>
          <a:xfrm>
            <a:off x="7787501" y="2503526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1D39FB3-6F20-9B5E-2C94-A81541196FF5}"/>
              </a:ext>
            </a:extLst>
          </p:cNvPr>
          <p:cNvSpPr txBox="1"/>
          <p:nvPr/>
        </p:nvSpPr>
        <p:spPr>
          <a:xfrm>
            <a:off x="7424324" y="2610171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356807D-AAC8-B671-229E-1D83359CD09D}"/>
              </a:ext>
            </a:extLst>
          </p:cNvPr>
          <p:cNvCxnSpPr>
            <a:cxnSpLocks/>
          </p:cNvCxnSpPr>
          <p:nvPr/>
        </p:nvCxnSpPr>
        <p:spPr>
          <a:xfrm>
            <a:off x="7787501" y="3911435"/>
            <a:ext cx="2794" cy="70639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C43B96D0-49E4-541A-293E-EF20C7A2CD70}"/>
              </a:ext>
            </a:extLst>
          </p:cNvPr>
          <p:cNvSpPr txBox="1"/>
          <p:nvPr/>
        </p:nvSpPr>
        <p:spPr>
          <a:xfrm>
            <a:off x="7424324" y="4018080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90850F0-6AFF-7805-B03C-67AB30A56AFB}"/>
              </a:ext>
            </a:extLst>
          </p:cNvPr>
          <p:cNvSpPr txBox="1"/>
          <p:nvPr/>
        </p:nvSpPr>
        <p:spPr>
          <a:xfrm>
            <a:off x="9064453" y="3353432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6E20E4-F9A7-EEE5-A8E3-B03B2EF84EE1}"/>
              </a:ext>
            </a:extLst>
          </p:cNvPr>
          <p:cNvSpPr/>
          <p:nvPr/>
        </p:nvSpPr>
        <p:spPr>
          <a:xfrm>
            <a:off x="7174302" y="4702846"/>
            <a:ext cx="1447800" cy="4000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statement C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8D58B86-5EEF-C2F1-D28D-26FB60E9FC46}"/>
              </a:ext>
            </a:extLst>
          </p:cNvPr>
          <p:cNvCxnSpPr>
            <a:cxnSpLocks/>
          </p:cNvCxnSpPr>
          <p:nvPr/>
        </p:nvCxnSpPr>
        <p:spPr>
          <a:xfrm>
            <a:off x="7784706" y="5177499"/>
            <a:ext cx="2794" cy="14685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BA86CB0-C78E-8039-1117-E82A6E6B4A6B}"/>
              </a:ext>
            </a:extLst>
          </p:cNvPr>
          <p:cNvCxnSpPr>
            <a:cxnSpLocks/>
          </p:cNvCxnSpPr>
          <p:nvPr/>
        </p:nvCxnSpPr>
        <p:spPr>
          <a:xfrm>
            <a:off x="11696700" y="2672472"/>
            <a:ext cx="0" cy="3212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640A4F-DDCD-CB6F-C882-12B9CFB2D5F1}"/>
              </a:ext>
            </a:extLst>
          </p:cNvPr>
          <p:cNvCxnSpPr>
            <a:cxnSpLocks/>
          </p:cNvCxnSpPr>
          <p:nvPr/>
        </p:nvCxnSpPr>
        <p:spPr>
          <a:xfrm>
            <a:off x="10835069" y="3713239"/>
            <a:ext cx="0" cy="21717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2B7C8A7-6FFC-1FD8-970D-CA72F3D60905}"/>
              </a:ext>
            </a:extLst>
          </p:cNvPr>
          <p:cNvCxnSpPr>
            <a:cxnSpLocks/>
          </p:cNvCxnSpPr>
          <p:nvPr/>
        </p:nvCxnSpPr>
        <p:spPr>
          <a:xfrm flipH="1">
            <a:off x="7784706" y="5878580"/>
            <a:ext cx="3926177" cy="128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C29039C-9A85-23C0-19B5-77DCC939A4FC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0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0" grpId="0" animBg="1"/>
      <p:bldP spid="5" grpId="0" animBg="1"/>
      <p:bldP spid="7" grpId="0" animBg="1"/>
      <p:bldP spid="14" grpId="0" animBg="1"/>
      <p:bldP spid="18" grpId="0" animBg="1"/>
      <p:bldP spid="21" grpId="0" animBg="1"/>
      <p:bldP spid="26" grpId="0" animBg="1"/>
      <p:bldP spid="20" grpId="0" animBg="1"/>
      <p:bldP spid="31" grpId="0" animBg="1"/>
      <p:bldP spid="33" grpId="0" animBg="1"/>
      <p:bldP spid="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Conditionals: </a:t>
            </a:r>
            <a:r>
              <a:rPr lang="en-US" dirty="0" err="1"/>
              <a:t>ifelse</a:t>
            </a:r>
            <a:r>
              <a:rPr lang="en-US" dirty="0"/>
              <a:t>() function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Conditional statements are not vector operations, they deal only with a single value.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we pass the if statement to a vector it will generate a warning.</a:t>
            </a:r>
          </a:p>
          <a:p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 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function checks the condition for every element of a vector and selects elements from the specified vector depending upon the result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ifelse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(condition,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TrueBranch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FalseBranch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8B60BD-22DD-3749-A64B-5E047042D1E4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9107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CD7771-3733-B815-A2F5-276D0F05E717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707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Programming instruction that repeats a chunk of code until a specific condition is reached. The loop executes a code block again and again until no further action is required. 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Iteration: repetition of a process. Each time the code block within the code is executed is called iteration.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Loops are great tools to play around with code and gain a deeper understanding of R.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We will see for loops and while loops</a:t>
            </a: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FAD8A9-CC35-E403-2701-D50BB9164492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347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F016270B-85E1-4E0E-E265-1E8A83D59F19}"/>
              </a:ext>
            </a:extLst>
          </p:cNvPr>
          <p:cNvSpPr txBox="1"/>
          <p:nvPr/>
        </p:nvSpPr>
        <p:spPr>
          <a:xfrm>
            <a:off x="224519" y="-128528"/>
            <a:ext cx="609872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R and RStudio Installation Troubleshooting - 9:00-9:30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Session 1.1 - 9:30-10:15 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Introductions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Course Structure, Goals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Intro to R and RStudio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Demo - Getting Started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R as a calculator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Objects &amp; Functions</a:t>
            </a:r>
          </a:p>
          <a:p>
            <a:pPr marL="742950" lvl="1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Finding help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Exercise 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Session 1.2 - 10:20-11:00 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Data types ​(numeric, character, factor)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Data structures (atomic vectors, data frames, lists, matrices)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Arithmetic with data structures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Subsetting</a:t>
            </a: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, filtering, reordering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Exercise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Tea/Coffee Break 11:00-11:15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Session 1.3 - 11:15-12:30 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Conditionals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Loops: for, while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Custom functions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Exercise</a:t>
            </a:r>
            <a:endParaRPr lang="en-US" sz="1600" b="0" i="0" u="none" strike="noStrike" dirty="0">
              <a:solidFill>
                <a:srgbClr val="000000"/>
              </a:solidFill>
              <a:effectLst/>
              <a:latin typeface="Avenir Book" panose="02000503020000020003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A0ACAF-A24A-33C6-7322-30B815191FFB}"/>
              </a:ext>
            </a:extLst>
          </p:cNvPr>
          <p:cNvSpPr txBox="1"/>
          <p:nvPr/>
        </p:nvSpPr>
        <p:spPr>
          <a:xfrm>
            <a:off x="7396842" y="587829"/>
            <a:ext cx="3837214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Lunch - 12:30-13:30 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r>
              <a:rPr lang="en-US" sz="1600" b="1" i="1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Afternoon - Exploring data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Session 1.4 - 13:30-14:00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Importing data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Tabular data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Missing values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Summary statistics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Exercise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Session 1.5 - 14:15-15:30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Plotting with base R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More plotting with base R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Exercise</a:t>
            </a: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Avenir Book" panose="02000503020000020003" pitchFamily="2" charset="0"/>
              </a:rPr>
              <a:t>Session 1.6 - 15:45-16:30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Choose your own adventure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b="0" i="1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Exercise</a:t>
            </a:r>
          </a:p>
          <a:p>
            <a:br>
              <a:rPr lang="en-US" sz="16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</a:br>
            <a:br>
              <a:rPr lang="en-US" sz="1600" dirty="0">
                <a:latin typeface="Avenir Book" panose="02000503020000020003" pitchFamily="2" charset="0"/>
              </a:rPr>
            </a:br>
            <a:endParaRPr lang="en-GB" sz="1600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95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over a sequence.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Perform same action for each item in a list of things.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in sequence)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525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Where the sequence can be a vector or a list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SSP Local"/>
              </a:rPr>
              <a:t> 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and </a:t>
            </a:r>
            <a:r>
              <a:rPr lang="en-US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val</a:t>
            </a: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takes a different value each time during the loop. The same statement is evaluated in every iteration.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315D1B-86AF-147D-070B-C3EA7FF5760B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714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for-loops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852184" y="1490254"/>
            <a:ext cx="583685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genes = c(“PI3K”, “FOXO”, “VLDL”, ”LIPC”)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in genes)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print(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"PI3K”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"FOXO"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"VLDL"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"LIPC"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23CF36-8805-E596-F643-DFC0A2CF200D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6254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BB52FDF-F823-F816-F609-F973BA687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Used to iterate indefinitely as long as certain logical condition is TRUE.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It is called condition-controlled loop.</a:t>
            </a: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Syntax: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while (condition)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statement</a:t>
            </a:r>
          </a:p>
          <a:p>
            <a:pPr marL="457200" lvl="1" indent="0">
              <a:buNone/>
            </a:pPr>
            <a:r>
              <a:rPr lang="en-US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}</a:t>
            </a:r>
          </a:p>
          <a:p>
            <a:pPr marL="9525" lvl="1" indent="0">
              <a:buNone/>
            </a:pPr>
            <a:endParaRPr lang="en-US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C252DC-E0A7-23EA-3AA2-165549251AEA}"/>
              </a:ext>
            </a:extLst>
          </p:cNvPr>
          <p:cNvSpPr/>
          <p:nvPr/>
        </p:nvSpPr>
        <p:spPr>
          <a:xfrm>
            <a:off x="1348560" y="4061637"/>
            <a:ext cx="10515599" cy="456093"/>
          </a:xfrm>
          <a:prstGeom prst="rect">
            <a:avLst/>
          </a:prstGeom>
          <a:solidFill>
            <a:schemeClr val="accent1">
              <a:alpha val="1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9581E-5F94-4986-90BD-6BD8C15365C5}"/>
              </a:ext>
            </a:extLst>
          </p:cNvPr>
          <p:cNvSpPr txBox="1"/>
          <p:nvPr/>
        </p:nvSpPr>
        <p:spPr>
          <a:xfrm>
            <a:off x="7199341" y="4219537"/>
            <a:ext cx="476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Loop body. Executed as long as condition is TRUE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5C508-8DB3-D444-A989-E64D82A1022B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4992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while-loops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E02B41F-1BB6-90EE-3DC6-9CD0E6C25F6B}"/>
              </a:ext>
            </a:extLst>
          </p:cNvPr>
          <p:cNvCxnSpPr>
            <a:cxnSpLocks/>
          </p:cNvCxnSpPr>
          <p:nvPr/>
        </p:nvCxnSpPr>
        <p:spPr>
          <a:xfrm>
            <a:off x="7172486" y="1774341"/>
            <a:ext cx="0" cy="381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A9448095-7E3A-DC25-8BC3-FAA948CEBBAA}"/>
              </a:ext>
            </a:extLst>
          </p:cNvPr>
          <p:cNvSpPr/>
          <p:nvPr/>
        </p:nvSpPr>
        <p:spPr>
          <a:xfrm>
            <a:off x="6096000" y="2261560"/>
            <a:ext cx="2152974" cy="899968"/>
          </a:xfrm>
          <a:prstGeom prst="diamond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D1C2C3D-56CB-AB2E-4E01-5FEAB6D08375}"/>
              </a:ext>
            </a:extLst>
          </p:cNvPr>
          <p:cNvCxnSpPr>
            <a:cxnSpLocks/>
          </p:cNvCxnSpPr>
          <p:nvPr/>
        </p:nvCxnSpPr>
        <p:spPr>
          <a:xfrm flipH="1">
            <a:off x="7172487" y="3270118"/>
            <a:ext cx="2795" cy="16082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8A2619-E55F-A080-8226-42D5611C0F95}"/>
              </a:ext>
            </a:extLst>
          </p:cNvPr>
          <p:cNvSpPr txBox="1"/>
          <p:nvPr/>
        </p:nvSpPr>
        <p:spPr>
          <a:xfrm>
            <a:off x="6831688" y="3864950"/>
            <a:ext cx="68159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TRUE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4FB2AF-7B4D-E12B-A3DE-B6485AB3B6C1}"/>
              </a:ext>
            </a:extLst>
          </p:cNvPr>
          <p:cNvSpPr/>
          <p:nvPr/>
        </p:nvSpPr>
        <p:spPr>
          <a:xfrm>
            <a:off x="6448586" y="4989031"/>
            <a:ext cx="1447800" cy="67516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statement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51100F0-AB7C-E0CD-AC1D-6C232BED955D}"/>
              </a:ext>
            </a:extLst>
          </p:cNvPr>
          <p:cNvCxnSpPr>
            <a:cxnSpLocks/>
          </p:cNvCxnSpPr>
          <p:nvPr/>
        </p:nvCxnSpPr>
        <p:spPr>
          <a:xfrm>
            <a:off x="4894520" y="2700911"/>
            <a:ext cx="0" cy="25867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3887197-3875-E77F-7039-246B2F4B1D68}"/>
              </a:ext>
            </a:extLst>
          </p:cNvPr>
          <p:cNvCxnSpPr>
            <a:cxnSpLocks/>
          </p:cNvCxnSpPr>
          <p:nvPr/>
        </p:nvCxnSpPr>
        <p:spPr>
          <a:xfrm>
            <a:off x="4894520" y="2716791"/>
            <a:ext cx="111279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05A7DD8-E515-B4EB-1B93-2B93702D01C1}"/>
              </a:ext>
            </a:extLst>
          </p:cNvPr>
          <p:cNvSpPr/>
          <p:nvPr/>
        </p:nvSpPr>
        <p:spPr>
          <a:xfrm>
            <a:off x="10375448" y="5378452"/>
            <a:ext cx="1447800" cy="40005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Exit loop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DDF22C0-F3CC-72AA-C56E-1CF7E1B5A47E}"/>
              </a:ext>
            </a:extLst>
          </p:cNvPr>
          <p:cNvGrpSpPr/>
          <p:nvPr/>
        </p:nvGrpSpPr>
        <p:grpSpPr>
          <a:xfrm>
            <a:off x="8400480" y="2711544"/>
            <a:ext cx="2791234" cy="2621840"/>
            <a:chOff x="4706624" y="2086340"/>
            <a:chExt cx="2791234" cy="2621840"/>
          </a:xfrm>
        </p:grpSpPr>
        <p:sp>
          <p:nvSpPr>
            <p:cNvPr id="6" name="Bent Up Arrow 5">
              <a:extLst>
                <a:ext uri="{FF2B5EF4-FFF2-40B4-BE49-F238E27FC236}">
                  <a16:creationId xmlns:a16="http://schemas.microsoft.com/office/drawing/2014/main" id="{6A8C289E-97B0-FF0E-36F3-48F409557282}"/>
                </a:ext>
              </a:extLst>
            </p:cNvPr>
            <p:cNvSpPr/>
            <p:nvPr/>
          </p:nvSpPr>
          <p:spPr>
            <a:xfrm rot="10800000" flipH="1">
              <a:off x="4706624" y="2086340"/>
              <a:ext cx="2758318" cy="95811"/>
            </a:xfrm>
            <a:prstGeom prst="bentUp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5C82BC0-0F08-41DE-4891-58ADF3CFE291}"/>
                </a:ext>
              </a:extLst>
            </p:cNvPr>
            <p:cNvSpPr txBox="1"/>
            <p:nvPr/>
          </p:nvSpPr>
          <p:spPr>
            <a:xfrm>
              <a:off x="7313127" y="2117456"/>
              <a:ext cx="184731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716C732C-E901-9A0B-706C-D5B13EF72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36759" y="2101965"/>
              <a:ext cx="11388" cy="260621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8D32CEC-6EAD-18AF-DD58-02FF0786671E}"/>
              </a:ext>
            </a:extLst>
          </p:cNvPr>
          <p:cNvSpPr txBox="1"/>
          <p:nvPr/>
        </p:nvSpPr>
        <p:spPr>
          <a:xfrm>
            <a:off x="9202986" y="2514212"/>
            <a:ext cx="72635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FALSE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E07F7B-07AB-D6B5-43CE-3CE200C6DBB9}"/>
              </a:ext>
            </a:extLst>
          </p:cNvPr>
          <p:cNvCxnSpPr>
            <a:cxnSpLocks/>
          </p:cNvCxnSpPr>
          <p:nvPr/>
        </p:nvCxnSpPr>
        <p:spPr>
          <a:xfrm flipH="1">
            <a:off x="4894520" y="5287700"/>
            <a:ext cx="140166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A7169887-3B25-DBB9-618C-7B81B2642561}"/>
              </a:ext>
            </a:extLst>
          </p:cNvPr>
          <p:cNvSpPr txBox="1"/>
          <p:nvPr/>
        </p:nvSpPr>
        <p:spPr>
          <a:xfrm>
            <a:off x="900720" y="1593862"/>
            <a:ext cx="2114681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x = 0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 &lt; 10)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x = x + 1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(x)</a:t>
            </a:r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2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3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4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5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6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7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8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9 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[1] 10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4D410-AB70-8B41-3C4F-07690B44B13C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45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8" grpId="0" animBg="1"/>
      <p:bldP spid="25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B1812-E523-BFE9-D7FD-F3D794E15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E04A700-2DA7-3C55-83D0-78580622B8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E93B6F-EE10-64AC-89C8-EC0EFA57E9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9B53EEB-92E2-6B94-BF63-4640313FAAF8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9A09BC-B04E-9960-E380-7891DDF50B94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F788B4-F726-8293-209A-6CCA22089726}"/>
              </a:ext>
            </a:extLst>
          </p:cNvPr>
          <p:cNvSpPr txBox="1"/>
          <p:nvPr/>
        </p:nvSpPr>
        <p:spPr>
          <a:xfrm>
            <a:off x="4226312" y="317139"/>
            <a:ext cx="6936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 u="none" strike="noStrike" dirty="0">
                <a:solidFill>
                  <a:srgbClr val="1F2328"/>
                </a:solidFill>
                <a:effectLst/>
                <a:latin typeface="Aptos" panose="020B0004020202020204" pitchFamily="34" charset="0"/>
              </a:rPr>
              <a:t>Conditionals and</a:t>
            </a:r>
            <a:r>
              <a:rPr lang="en-US" dirty="0">
                <a:solidFill>
                  <a:srgbClr val="1F2328"/>
                </a:solidFill>
                <a:latin typeface="Aptos" panose="020B0004020202020204" pitchFamily="34" charset="0"/>
              </a:rPr>
              <a:t> </a:t>
            </a:r>
            <a:r>
              <a:rPr lang="en-US" i="0" u="none" strike="noStrike" dirty="0">
                <a:solidFill>
                  <a:srgbClr val="1F2328"/>
                </a:solidFill>
                <a:effectLst/>
                <a:latin typeface="Aptos" panose="020B0004020202020204" pitchFamily="34" charset="0"/>
              </a:rPr>
              <a:t>loops exercise</a:t>
            </a:r>
            <a:endParaRPr lang="en-GB" dirty="0">
              <a:latin typeface="Aptos" panose="020B00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BDF51-BBAB-1AB7-7B50-2153BB3BDF08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1.3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426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owl of food with avocado and chickpeas&#10;&#10;Description automatically generated">
            <a:extLst>
              <a:ext uri="{FF2B5EF4-FFF2-40B4-BE49-F238E27FC236}">
                <a16:creationId xmlns:a16="http://schemas.microsoft.com/office/drawing/2014/main" id="{503B52C4-D331-9F69-1A63-DDAF93EF7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022904" y="1751913"/>
            <a:ext cx="2857500" cy="34036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83E614-F09B-9872-A5D4-B8238AB7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071" y="3021827"/>
            <a:ext cx="5266037" cy="1325563"/>
          </a:xfrm>
        </p:spPr>
        <p:txBody>
          <a:bodyPr>
            <a:noAutofit/>
          </a:bodyPr>
          <a:lstStyle/>
          <a:p>
            <a:r>
              <a:rPr lang="en-GB" b="1" dirty="0">
                <a:latin typeface="Zapfino" panose="03030300040707070C03" pitchFamily="66" charset="77"/>
              </a:rPr>
              <a:t>Break Time</a:t>
            </a:r>
          </a:p>
        </p:txBody>
      </p:sp>
    </p:spTree>
    <p:extLst>
      <p:ext uri="{BB962C8B-B14F-4D97-AF65-F5344CB8AC3E}">
        <p14:creationId xmlns:p14="http://schemas.microsoft.com/office/powerpoint/2010/main" val="3039970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2ED2-F7C8-1C61-ED1A-AE7BF0536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BEA56-897F-A09D-D59E-EBEA2FF65E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Functions to read data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read.table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read.csv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/>
              <a:t>You have to tell the function where the file is – the ‘path’</a:t>
            </a:r>
          </a:p>
          <a:p>
            <a:pPr lvl="1"/>
            <a:r>
              <a:rPr lang="en-US" dirty="0"/>
              <a:t>Working directory – e.g. </a:t>
            </a:r>
            <a:r>
              <a:rPr lang="en-US" i="1" dirty="0"/>
              <a:t>1-4 Keble Rd, Oxford OX1 3NP, United Kingdom</a:t>
            </a:r>
          </a:p>
          <a:p>
            <a:pPr lvl="1"/>
            <a:r>
              <a:rPr lang="en-US" dirty="0"/>
              <a:t>Absolute path – e.g. </a:t>
            </a:r>
            <a:r>
              <a:rPr lang="en-US" i="1" dirty="0"/>
              <a:t>Natural History Museum, Parks Rd, Oxford OX1 3PW, United Kingdom</a:t>
            </a:r>
          </a:p>
          <a:p>
            <a:pPr lvl="1"/>
            <a:r>
              <a:rPr lang="en-US" dirty="0"/>
              <a:t>Relative path (makes no sense unless you know what your working directory– e.g. </a:t>
            </a:r>
            <a:r>
              <a:rPr lang="en-US" i="1" dirty="0"/>
              <a:t>go up the street, turn right, the building towards your left</a:t>
            </a:r>
          </a:p>
          <a:p>
            <a:r>
              <a:rPr lang="en-US" dirty="0"/>
              <a:t>Print the current working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US" dirty="0"/>
              <a:t>Change the current working directory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setwd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9B9E9A-ED68-19A0-C20E-2C8F0E0DD54A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1.4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458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FED26-196A-1DEA-A562-0F5A4530E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Tabular data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D2D4E-6597-8B7F-AB84-BA1ECA86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 err="1"/>
              <a:t>data.frame</a:t>
            </a:r>
            <a:r>
              <a:rPr lang="en-US" b="1" i="1" dirty="0"/>
              <a:t> </a:t>
            </a:r>
            <a:r>
              <a:rPr lang="en-US" dirty="0"/>
              <a:t>is like a spreadsheet</a:t>
            </a:r>
          </a:p>
          <a:p>
            <a:pPr lvl="1"/>
            <a:r>
              <a:rPr lang="en-US" dirty="0"/>
              <a:t>Rows (with row names and indices)</a:t>
            </a:r>
          </a:p>
          <a:p>
            <a:pPr lvl="1"/>
            <a:r>
              <a:rPr lang="en-US" dirty="0"/>
              <a:t>Columns (with column names and indices)</a:t>
            </a:r>
          </a:p>
          <a:p>
            <a:pPr lvl="1"/>
            <a:endParaRPr lang="en-US" dirty="0"/>
          </a:p>
          <a:p>
            <a:r>
              <a:rPr lang="en-US" dirty="0"/>
              <a:t>What’s an index? – a serial number starting from 1</a:t>
            </a:r>
          </a:p>
          <a:p>
            <a:endParaRPr lang="en-US" dirty="0"/>
          </a:p>
          <a:p>
            <a:r>
              <a:rPr lang="en-US" dirty="0" err="1"/>
              <a:t>data.frames</a:t>
            </a:r>
            <a:r>
              <a:rPr lang="en-US" dirty="0"/>
              <a:t> are made of building blocks called atomic vectors</a:t>
            </a:r>
          </a:p>
          <a:p>
            <a:endParaRPr lang="en-US" dirty="0"/>
          </a:p>
          <a:p>
            <a:r>
              <a:rPr lang="en-US" dirty="0"/>
              <a:t>Each column has to be of the same ‘type’ – numeric / character / logical / factor</a:t>
            </a:r>
          </a:p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B8C737-49AF-4EC1-5CD2-82DF708D3569}"/>
              </a:ext>
            </a:extLst>
          </p:cNvPr>
          <p:cNvSpPr/>
          <p:nvPr/>
        </p:nvSpPr>
        <p:spPr>
          <a:xfrm>
            <a:off x="9315450" y="1357313"/>
            <a:ext cx="742950" cy="1528762"/>
          </a:xfrm>
          <a:prstGeom prst="rect">
            <a:avLst/>
          </a:prstGeom>
          <a:solidFill>
            <a:srgbClr val="00B050">
              <a:alpha val="7032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22E2DC-44A9-FAB6-2A11-2DCC642FD1DA}"/>
              </a:ext>
            </a:extLst>
          </p:cNvPr>
          <p:cNvSpPr/>
          <p:nvPr/>
        </p:nvSpPr>
        <p:spPr>
          <a:xfrm>
            <a:off x="9315449" y="2366963"/>
            <a:ext cx="2257425" cy="519111"/>
          </a:xfrm>
          <a:prstGeom prst="rect">
            <a:avLst/>
          </a:prstGeom>
          <a:solidFill>
            <a:srgbClr val="FFFF00">
              <a:alpha val="70000"/>
            </a:srgb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 descr="Table with solid fill">
            <a:extLst>
              <a:ext uri="{FF2B5EF4-FFF2-40B4-BE49-F238E27FC236}">
                <a16:creationId xmlns:a16="http://schemas.microsoft.com/office/drawing/2014/main" id="{14D904A2-7973-9F65-F110-15C0B5994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2075" y="681037"/>
            <a:ext cx="2890838" cy="28908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82AD5-480A-816C-6602-88931D4BB8A8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1.4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5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statistics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0A1D04-39C3-D36C-0F2D-F91E027A841C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1.4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688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DE6BA-9E55-BFBE-F57B-6BA059D71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9784C-C3D7-D44E-4617-D71B0680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Correlation – relationship between two continuous variables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Comparison of means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wilcox.test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Random sampling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rnorm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sample()</a:t>
            </a:r>
          </a:p>
          <a:p>
            <a:pPr lvl="1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set.seed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A6FBC-798C-8B78-9B6E-9C480068246E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1.4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23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615D92-39BB-97BC-62CF-D8D2A5E47D8F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2FC7B-B21A-0F35-03CC-EFBC145D3D63}"/>
              </a:ext>
            </a:extLst>
          </p:cNvPr>
          <p:cNvSpPr txBox="1"/>
          <p:nvPr/>
        </p:nvSpPr>
        <p:spPr>
          <a:xfrm>
            <a:off x="326571" y="1601016"/>
            <a:ext cx="1186542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Book" panose="02000503020000020003" pitchFamily="2" charset="0"/>
              </a:rPr>
              <a:t>R is a statistical programming language. Originally there was a commercial programming language called S (for statistics) and some statisticians decided to make a free equivalent called R – which became so popular S went bust. </a:t>
            </a:r>
            <a:endParaRPr lang="en-US" b="0" dirty="0">
              <a:effectLst/>
              <a:latin typeface="Avenir Book" panose="02000503020000020003" pitchFamily="2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Avenir Book" panose="02000503020000020003" pitchFamily="2" charset="0"/>
              </a:rPr>
            </a:br>
            <a:r>
              <a:rPr lang="en-US" sz="1800" b="1" i="0" u="none" strike="noStrike" dirty="0">
                <a:solidFill>
                  <a:srgbClr val="CE181E"/>
                </a:solidFill>
                <a:effectLst/>
                <a:latin typeface="Avenir Book" panose="02000503020000020003" pitchFamily="2" charset="0"/>
              </a:rPr>
              <a:t>R allows users to do sums and make plots via code – which is great because code is reusable and easy to follow. As well R:</a:t>
            </a:r>
            <a:endParaRPr lang="en-US" b="0" dirty="0">
              <a:effectLst/>
              <a:latin typeface="Avenir Book" panose="02000503020000020003" pitchFamily="2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CE181E"/>
                </a:solidFill>
                <a:effectLst/>
                <a:latin typeface="Avenir Book" panose="02000503020000020003" pitchFamily="2" charset="0"/>
              </a:rPr>
              <a:t>Can handle small or extremely large datasets easily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CE181E"/>
                </a:solidFill>
                <a:effectLst/>
                <a:latin typeface="Avenir Book" panose="02000503020000020003" pitchFamily="2" charset="0"/>
              </a:rPr>
              <a:t>Data to be loaded manipulated and saved to disk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CE181E"/>
                </a:solidFill>
                <a:effectLst/>
                <a:latin typeface="Avenir Book" panose="02000503020000020003" pitchFamily="2" charset="0"/>
              </a:rPr>
              <a:t>Allows loops and logical functions.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CE181E"/>
                </a:solidFill>
                <a:effectLst/>
                <a:latin typeface="Avenir Book" panose="02000503020000020003" pitchFamily="2" charset="0"/>
              </a:rPr>
              <a:t>Allows plots to be generated and made to look pretty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CE181E"/>
                </a:solidFill>
                <a:effectLst/>
                <a:latin typeface="Avenir Book" panose="02000503020000020003" pitchFamily="2" charset="0"/>
              </a:rPr>
              <a:t>Has an extensive network of users to contribute new functions (libraries)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CE181E"/>
                </a:solidFill>
                <a:effectLst/>
                <a:latin typeface="Avenir Book" panose="02000503020000020003" pitchFamily="2" charset="0"/>
              </a:rPr>
              <a:t>Code can be reused for new projects, which is highly time efficient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1" i="0" u="none" strike="noStrike" dirty="0">
                <a:solidFill>
                  <a:srgbClr val="CE181E"/>
                </a:solidFill>
                <a:effectLst/>
                <a:latin typeface="Avenir Book" panose="02000503020000020003" pitchFamily="2" charset="0"/>
              </a:rPr>
              <a:t>Less prone to human error than excel, graph pad and prism</a:t>
            </a:r>
          </a:p>
        </p:txBody>
      </p:sp>
      <p:pic>
        <p:nvPicPr>
          <p:cNvPr id="1026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79841C5E-0661-F2E0-E8BE-63719955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96335" y="5474581"/>
            <a:ext cx="1595665" cy="123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950079-0057-8C72-2C6D-C6106E4CCED6}"/>
              </a:ext>
            </a:extLst>
          </p:cNvPr>
          <p:cNvSpPr txBox="1"/>
          <p:nvPr/>
        </p:nvSpPr>
        <p:spPr>
          <a:xfrm>
            <a:off x="5331277" y="337848"/>
            <a:ext cx="1624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latin typeface="Avenir Book" panose="02000503020000020003" pitchFamily="2" charset="0"/>
              </a:rPr>
              <a:t>Why R?</a:t>
            </a:r>
            <a:endParaRPr lang="en-GB" sz="24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47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DC0E2-1895-203F-D710-4FA5023F2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302F34-0971-98C2-4608-A13D89EC6E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9C5BA2-4DCB-7DEA-1ACA-EEFCB6625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C957EA7-86DE-50A2-78F1-C60E19E067EB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D0CC53-CD4E-C88F-831C-A5986F2F40C7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EDA0BB-0BB8-A11A-29FF-B346321223BC}"/>
              </a:ext>
            </a:extLst>
          </p:cNvPr>
          <p:cNvSpPr txBox="1"/>
          <p:nvPr/>
        </p:nvSpPr>
        <p:spPr>
          <a:xfrm>
            <a:off x="5151862" y="223024"/>
            <a:ext cx="4081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Importing data and basic stats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F37F9-B819-4C68-E490-57BC1EB7CDB0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1.4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8232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F00187-057E-C981-CA64-4EDE2D7105F2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1.4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5963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NA/</a:t>
            </a:r>
            <a:r>
              <a:rPr lang="en-US" dirty="0" err="1"/>
              <a:t>NaN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9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NA/</a:t>
            </a:r>
            <a:r>
              <a:rPr lang="en-US" sz="2000" dirty="0" err="1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NaN</a:t>
            </a:r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 are used to define missing values.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This happen when there is no data or insensible or impossible arithmetic operations are tried.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Finding/test missing data: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()/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is.nan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</a:t>
            </a:r>
          </a:p>
          <a:p>
            <a:r>
              <a:rPr lang="en-US" sz="2000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Filtering missing data:</a:t>
            </a:r>
          </a:p>
          <a:p>
            <a:pPr lvl="1"/>
            <a:endParaRPr lang="en-US" sz="4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sz="16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na.omit</a:t>
            </a:r>
            <a:r>
              <a:rPr lang="en-US" sz="16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()- rules out any rows containing missing value</a:t>
            </a:r>
          </a:p>
          <a:p>
            <a:pPr marL="457200" lvl="1" indent="0">
              <a:buNone/>
            </a:pPr>
            <a:endParaRPr lang="en-US" sz="16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93663" lvl="1" indent="0">
              <a:buNone/>
            </a:pPr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Careful! Sometimes missing data comes in other forms as “-” , 0 or “not specified”. These probably need recoding.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53B79E-DE07-5308-4A44-D3226732CBAC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1.4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793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93EE9-FD01-E46F-ADFF-B5CABA318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6094611-47D3-2D62-D2F8-2E73A294422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B82221-949F-7379-A8B8-ABA43264D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7FB897B5-212E-F586-30C3-43639210CD32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2260C6-B7D0-45FC-9C60-5303F646EBCC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AD423-13D1-A365-EA10-F9C1E4BE1D13}"/>
              </a:ext>
            </a:extLst>
          </p:cNvPr>
          <p:cNvSpPr txBox="1"/>
          <p:nvPr/>
        </p:nvSpPr>
        <p:spPr>
          <a:xfrm>
            <a:off x="5687123" y="356839"/>
            <a:ext cx="294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Missing values exercise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F84BC2-FA2E-B15E-CFA2-E33575CE16A0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1.4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8927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942C6-C447-6B2A-F792-28C0E9B3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VISUALISATION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6E92EB-37A7-A79F-295B-94B7E5BEFC38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5228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with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BE55B-0B46-830B-89CC-B4F2744D2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Easy to </a:t>
            </a:r>
            <a:r>
              <a:rPr lang="en-US" dirty="0" err="1"/>
              <a:t>visualise</a:t>
            </a:r>
            <a:r>
              <a:rPr lang="en-US" dirty="0"/>
              <a:t> data</a:t>
            </a:r>
          </a:p>
          <a:p>
            <a:r>
              <a:rPr lang="en-US" dirty="0"/>
              <a:t>What do we want to visualize?:</a:t>
            </a:r>
          </a:p>
          <a:p>
            <a:pPr lvl="1"/>
            <a:r>
              <a:rPr lang="en-US" dirty="0"/>
              <a:t>Do we need detailed info (see every data point) or just mean/median or distribution?</a:t>
            </a:r>
          </a:p>
          <a:p>
            <a:pPr lvl="1"/>
            <a:r>
              <a:rPr lang="en-US" dirty="0"/>
              <a:t>What type of data we have?</a:t>
            </a:r>
          </a:p>
          <a:p>
            <a:pPr lvl="1"/>
            <a:r>
              <a:rPr lang="en-US" dirty="0"/>
              <a:t>Scale?</a:t>
            </a:r>
          </a:p>
          <a:p>
            <a:pPr lvl="1"/>
            <a:r>
              <a:rPr lang="en-US" dirty="0" err="1"/>
              <a:t>Colours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Legend?</a:t>
            </a:r>
          </a:p>
          <a:p>
            <a:pPr marL="222250" lvl="1" indent="-222250"/>
            <a:r>
              <a:rPr lang="en-US" dirty="0"/>
              <a:t>Important to understand basic concepts (e.g., how to call variables of </a:t>
            </a:r>
            <a:r>
              <a:rPr lang="en-US" dirty="0" err="1"/>
              <a:t>df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AA4E3-BDB8-AABB-BFAB-8B5199A8D0E0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46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B665D-9B73-2390-807D-D8C048740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Function plot() is not a single defined function. Generic function. The exact function being called will depend on the parameters used.</a:t>
            </a:r>
          </a:p>
          <a:p>
            <a:pPr marL="914400" lvl="2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261819-7B47-6792-E603-1DF93794C47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86953" y="2715738"/>
            <a:ext cx="4433047" cy="37771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8BBC99-B366-BFB5-6C33-B0C79F032555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9870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1C206EB-832A-BB76-80E0-91E716EDB498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1446869"/>
          <a:ext cx="8128000" cy="18542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 of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Command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Histogram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hist()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Boxplot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Scatterplot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Pairwise 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pairs()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72EBB9B-8D98-EC57-1556-DC7AC0C91D83}"/>
              </a:ext>
            </a:extLst>
          </p:cNvPr>
          <p:cNvGraphicFramePr>
            <a:graphicFrameLocks noGrp="1"/>
          </p:cNvGraphicFramePr>
          <p:nvPr/>
        </p:nvGraphicFramePr>
        <p:xfrm>
          <a:off x="932069" y="4109194"/>
          <a:ext cx="8128000" cy="23926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906534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0332520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Arguments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026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x,y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Scatterplot of </a:t>
                      </a:r>
                      <a:r>
                        <a:rPr lang="en-US" b="1" dirty="0"/>
                        <a:t>x</a:t>
                      </a:r>
                      <a:r>
                        <a:rPr lang="en-US" dirty="0"/>
                        <a:t> and </a:t>
                      </a:r>
                      <a:r>
                        <a:rPr lang="en-US" b="1" dirty="0"/>
                        <a:t>y</a:t>
                      </a:r>
                      <a:r>
                        <a:rPr lang="en-US" dirty="0"/>
                        <a:t> numeric vectors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558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plot(factor)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Barplot</a:t>
                      </a:r>
                      <a:r>
                        <a:rPr lang="en-US" dirty="0"/>
                        <a:t>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112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factor,y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Boxplot of the numeric vector and the levels of the 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3723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plot(</a:t>
                      </a:r>
                      <a:r>
                        <a:rPr lang="en-US" dirty="0" err="1"/>
                        <a:t>df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Correlation plot of all </a:t>
                      </a:r>
                      <a:r>
                        <a:rPr lang="en-US" dirty="0" err="1"/>
                        <a:t>dataframe</a:t>
                      </a:r>
                      <a:r>
                        <a:rPr lang="en-US" dirty="0"/>
                        <a:t> columns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64817"/>
                  </a:ext>
                </a:extLst>
              </a:tr>
            </a:tbl>
          </a:graphicData>
        </a:graphic>
      </p:graphicFrame>
      <p:sp>
        <p:nvSpPr>
          <p:cNvPr id="12" name="Title 1">
            <a:extLst>
              <a:ext uri="{FF2B5EF4-FFF2-40B4-BE49-F238E27FC236}">
                <a16:creationId xmlns:a16="http://schemas.microsoft.com/office/drawing/2014/main" id="{21DEDF42-6EC9-3E69-29A8-BA63A5ED9FAD}"/>
              </a:ext>
            </a:extLst>
          </p:cNvPr>
          <p:cNvSpPr txBox="1">
            <a:spLocks/>
          </p:cNvSpPr>
          <p:nvPr/>
        </p:nvSpPr>
        <p:spPr>
          <a:xfrm>
            <a:off x="838200" y="311536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Arguments matter…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432752-0A5F-8FA2-6277-AF40781F264B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894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data / factors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dirty="0">
                <a:latin typeface="+mj-lt"/>
              </a:rPr>
              <a:t>Data that can be separated into categories. e.g., race, sex or educational level. </a:t>
            </a:r>
          </a:p>
          <a:p>
            <a:endParaRPr lang="en-GB" dirty="0">
              <a:latin typeface="+mj-lt"/>
            </a:endParaRPr>
          </a:p>
          <a:p>
            <a:pPr marL="0" indent="0">
              <a:buNone/>
            </a:pPr>
            <a:endParaRPr lang="en-GB" dirty="0">
              <a:latin typeface="+mj-lt"/>
            </a:endParaRPr>
          </a:p>
          <a:p>
            <a:r>
              <a:rPr lang="en-GB" dirty="0">
                <a:latin typeface="+mj-lt"/>
              </a:rPr>
              <a:t>We can convert data using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as.factor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GB" dirty="0">
              <a:latin typeface="+mj-lt"/>
            </a:endParaRPr>
          </a:p>
          <a:p>
            <a:pPr marL="0" indent="0">
              <a:buNone/>
            </a:pPr>
            <a:endParaRPr lang="en-US" sz="2000" dirty="0">
              <a:latin typeface="+mj-lt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2809AC-B664-E908-65EE-33489171AB7E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353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3D49A-0E0A-7617-4208-3CC9529DA4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9235" y="4525469"/>
            <a:ext cx="3805815" cy="2217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1332BA-A673-3038-532E-0718DB98DB7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6492" y="730240"/>
            <a:ext cx="4054564" cy="23779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779462-7ECE-26A4-FA7F-1B4A598AD08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7866" y="2983237"/>
            <a:ext cx="5586431" cy="2958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537652-5ED9-092E-0738-5F267F1ADE5E}"/>
              </a:ext>
            </a:extLst>
          </p:cNvPr>
          <p:cNvSpPr txBox="1"/>
          <p:nvPr/>
        </p:nvSpPr>
        <p:spPr>
          <a:xfrm>
            <a:off x="2671482" y="4159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67DFE8-1BFE-45B4-5ED6-D88373617549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25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B77C7-E0A1-1848-32F1-227CCC266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5AD90F-C073-7195-85D1-F354CCEE9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R is the language – can be run at the console (no frills) or in an Integrated Development Environment (IDE) (a fancy user interface with a lot of convenience features)</a:t>
            </a:r>
          </a:p>
          <a:p>
            <a:r>
              <a:rPr lang="en-US" dirty="0">
                <a:latin typeface="Avenir Book" panose="02000503020000020003" pitchFamily="2" charset="0"/>
              </a:rPr>
              <a:t>RStudio is an IDE</a:t>
            </a:r>
          </a:p>
          <a:p>
            <a:r>
              <a:rPr lang="en-US" dirty="0">
                <a:latin typeface="Avenir Book" panose="02000503020000020003" pitchFamily="2" charset="0"/>
              </a:rPr>
              <a:t>Printing text and numbers</a:t>
            </a:r>
          </a:p>
          <a:p>
            <a:r>
              <a:rPr lang="en-US" dirty="0">
                <a:latin typeface="Avenir Book" panose="02000503020000020003" pitchFamily="2" charset="0"/>
              </a:rPr>
              <a:t>A fancy calculator</a:t>
            </a:r>
          </a:p>
          <a:p>
            <a:r>
              <a:rPr lang="en-US" dirty="0">
                <a:latin typeface="Avenir Book" panose="02000503020000020003" pitchFamily="2" charset="0"/>
              </a:rPr>
              <a:t>Add comments in code to explain what you are doing</a:t>
            </a:r>
          </a:p>
          <a:p>
            <a:r>
              <a:rPr lang="en-US" dirty="0">
                <a:latin typeface="Avenir Book" panose="02000503020000020003" pitchFamily="2" charset="0"/>
              </a:rPr>
              <a:t>What is a function?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Imagine it as a tool that can help you perform an action 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it (may) take an input within the parentheses and give an output</a:t>
            </a:r>
          </a:p>
          <a:p>
            <a:pPr lvl="1"/>
            <a:r>
              <a:rPr lang="en-US" dirty="0">
                <a:latin typeface="Avenir Book" panose="02000503020000020003" pitchFamily="2" charset="0"/>
              </a:rPr>
              <a:t>Typically </a:t>
            </a:r>
            <a:r>
              <a:rPr lang="en-US" dirty="0" err="1">
                <a:latin typeface="Avenir Book" panose="02000503020000020003" pitchFamily="2" charset="0"/>
                <a:cs typeface="Courier New" panose="02070309020205020404" pitchFamily="49" charset="0"/>
              </a:rPr>
              <a:t>function_name</a:t>
            </a:r>
            <a:r>
              <a:rPr lang="en-US" dirty="0">
                <a:latin typeface="Avenir Book" panose="02000503020000020003" pitchFamily="2" charset="0"/>
                <a:cs typeface="Courier New" panose="02070309020205020404" pitchFamily="49" charset="0"/>
              </a:rPr>
              <a:t>(argument1, argument2,…)</a:t>
            </a:r>
          </a:p>
          <a:p>
            <a:pPr lvl="1"/>
            <a:r>
              <a:rPr lang="en-US" i="1" dirty="0">
                <a:latin typeface="Avenir Book" panose="02000503020000020003" pitchFamily="2" charset="0"/>
              </a:rPr>
              <a:t>Everything</a:t>
            </a:r>
            <a:r>
              <a:rPr lang="en-US" dirty="0">
                <a:latin typeface="Avenir Book" panose="02000503020000020003" pitchFamily="2" charset="0"/>
              </a:rPr>
              <a:t> in R is a function (even if doesn’t look like it)</a:t>
            </a: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CD147-3AAC-13C6-EAEA-4EE5C48E556C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26894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2C4441-FCFD-EE0D-C6AA-1EE7942DDE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2935429"/>
            <a:ext cx="4765675" cy="2881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CF5AF7-3EF5-511A-F0BF-96FB63F301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3875" y="2631345"/>
            <a:ext cx="5418551" cy="34090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6609ED-D96F-9614-3ED0-4755B4F1FF51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0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histogram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hist(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breaks=50, col= “red”, main = ”Height distribution”)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E7A5C9-A25A-3363-521C-15F368EF19B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2680" y="3014966"/>
            <a:ext cx="5077120" cy="30699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4D79FB-E86F-4817-97C9-0C882A5531C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905359"/>
            <a:ext cx="5316711" cy="31795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740C94-E099-C978-EDF1-89D6F174EB64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8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 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C7AE5-7CA5-1E9F-5B14-E0AD4E3332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100" y="2933699"/>
            <a:ext cx="5141880" cy="2809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39786-A881-17C4-C81D-E9484DBEE7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3000" y="3059112"/>
            <a:ext cx="4778375" cy="30269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9DC39B-C329-B765-3845-0591201EB195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38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</a:t>
            </a:r>
            <a:r>
              <a:rPr lang="en-US" dirty="0" err="1"/>
              <a:t>barplots</a:t>
            </a:r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849"/>
            <a:ext cx="11353800" cy="461211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= c(0,500))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heroes$Publisher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las=2,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c(0,500), main = 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Barplot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of heroes by publisher")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F36C45-119A-758B-90CD-35909D8D9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558" y="2847974"/>
            <a:ext cx="5452442" cy="32035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E52356-D53B-D728-ECB4-EDAC9AFF55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0017" y="2731966"/>
            <a:ext cx="5178425" cy="34355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4486FD-1C40-A21E-EF56-051DD04F4966}"/>
              </a:ext>
            </a:extLst>
          </p:cNvPr>
          <p:cNvSpPr/>
          <p:nvPr/>
        </p:nvSpPr>
        <p:spPr>
          <a:xfrm>
            <a:off x="838200" y="2847974"/>
            <a:ext cx="10898171" cy="19314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TAKE HOME MESSAGE: </a:t>
            </a:r>
          </a:p>
          <a:p>
            <a:pPr algn="ctr"/>
            <a:r>
              <a:rPr lang="en-US" sz="2400" dirty="0"/>
              <a:t>YOU NEED TO KNOW ALL YOU CAN DO BUT YOU DON´T NEED TO KNOW 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DE567D-68E9-31EC-97E7-CA0E5F7FC6DF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625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92A008-19AB-0BDB-B287-B8004BBB7872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241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col=“blue”)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B9BFE-9EE6-98EB-F5A4-14B82CE255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8309" y="2821307"/>
            <a:ext cx="5505491" cy="29584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1BD50-AAFD-8438-49A5-B29858137388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3495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9DF9F4-FD0D-EE96-1313-9D26772D41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176" y="2696345"/>
            <a:ext cx="5586430" cy="30725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3CD948-BA83-91F9-D5E0-5872B0B8696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7394" y="2776724"/>
            <a:ext cx="5586431" cy="29586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8C35C2-2893-6B26-53D4-3E113F300D36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2938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x,y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#x title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ylab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#y title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xlim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#x axis 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ylim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c(),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#y axis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 (),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#plotting symbol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las =()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angle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	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cex.axis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 =()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#axis label magnification/reduction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922027-2682-D681-8ADC-381F1B46D4F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5448" y="1673225"/>
            <a:ext cx="5620016" cy="35024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4254BA-D13C-FCAC-3730-63B6E85C33FD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63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A6C4BAC7-7169-F74F-4669-7F51A2852A59}"/>
              </a:ext>
            </a:extLst>
          </p:cNvPr>
          <p:cNvSpPr/>
          <p:nvPr/>
        </p:nvSpPr>
        <p:spPr>
          <a:xfrm>
            <a:off x="8963956" y="1754628"/>
            <a:ext cx="1556126" cy="507118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C272E-FD6A-B1B6-D4AD-2042747C7203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2314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scatterplot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2045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6" y="2757497"/>
            <a:ext cx="5437844" cy="2908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266B78-AC29-F3FF-C2B6-6EE76F45D6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9148" y="2810310"/>
            <a:ext cx="5679882" cy="29988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5D3D1-5AE2-09FD-DEBA-759BCB17F943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05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81BDB7-CCDE-0AB7-C980-1578E94A9557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BA2E8FF-94D4-4B92-4D25-B84CD3942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5906"/>
            <a:ext cx="12192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What is R studio?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 studio is the most popular platform for running R in. Normally for reasons best not understood R runs from the command line. Which is almost unusable. To make things easier to use R studio provides a nice user interface with many excellent features. R studio is free to download and suitable for any operating system.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33B143-0F4A-5FA9-4F19-EF0484B2C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7382" y="2090437"/>
            <a:ext cx="9173116" cy="4743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3416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03" y="151454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80178-4446-BAAE-B518-7C3382A0CC0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873993"/>
            <a:ext cx="5530981" cy="28767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46CAB4-0E14-CC89-7633-D4D92E951CC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22" y="2873994"/>
            <a:ext cx="5533293" cy="26245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20BDEC-C3B2-B5C1-0304-41A93EFD7D5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403" y="2739056"/>
            <a:ext cx="5982651" cy="2964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691973-EEF7-EDAE-81DF-7E94B8B87688}"/>
              </a:ext>
            </a:extLst>
          </p:cNvPr>
          <p:cNvSpPr txBox="1"/>
          <p:nvPr/>
        </p:nvSpPr>
        <p:spPr>
          <a:xfrm>
            <a:off x="665603" y="2289869"/>
            <a:ext cx="101874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boxplot(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heroes$Height,heroes$Weight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names=c("Height", "Weight"))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D6F2A0-89FE-5E86-C2BF-E72704FEC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25" y="2712025"/>
            <a:ext cx="5933175" cy="26547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91ACA-2E0C-BC81-6BA6-798546456BE0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21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817C59-B5B3-7924-36BB-4A5701A270F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10" y="2648933"/>
            <a:ext cx="5972897" cy="3150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642040-A113-7722-D2B2-729F45A25282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5610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boxplots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col=c("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green","blue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", "red"))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A7B297-8119-5026-EF4F-A9E76A8485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934" y="2738504"/>
            <a:ext cx="5922919" cy="3123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BAFAE8-5AFA-B4AF-0DA2-441C6DDFA9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1805" y="2826305"/>
            <a:ext cx="5939043" cy="31698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C597D7-CA42-DAC6-0B2E-12E02BB0F313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2489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17282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6CE53F-DDF2-ADC4-993B-6F690E7EFB3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50D0EF-4EE1-35DB-6DF4-1FADCA5684AC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174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add legend()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plot(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heroes$Height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heroes$Weight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col=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=24,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cex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=2)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legend(x=800, y=800, legend = levels(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heroes$Gender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), col=c(1:3),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pch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= 24) 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4871E-5C7F-5E59-3809-863953847C1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631" y="3062297"/>
            <a:ext cx="5437844" cy="2908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7B2B96-FBF3-6756-9CC5-9387533652A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8525" y="2982969"/>
            <a:ext cx="5770897" cy="3067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EE8766-F804-65CC-9189-947819BA571F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0244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visualize plots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F11CB12-9D49-50B7-7773-2CE6568E2844}"/>
              </a:ext>
            </a:extLst>
          </p:cNvPr>
          <p:cNvSpPr txBox="1">
            <a:spLocks/>
          </p:cNvSpPr>
          <p:nvPr/>
        </p:nvSpPr>
        <p:spPr>
          <a:xfrm>
            <a:off x="838200" y="15525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Directly in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Rstudio</a:t>
            </a:r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For quick visualization and exploratory analysis</a:t>
            </a:r>
          </a:p>
          <a:p>
            <a:pPr lvl="1"/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Depending on type of file used can be seen in the output directly on the </a:t>
            </a:r>
            <a:r>
              <a:rPr lang="en-US">
                <a:ea typeface="Yu Gothic" panose="020B0400000000000000" pitchFamily="34" charset="-128"/>
                <a:cs typeface="Courier New" panose="02070309020205020404" pitchFamily="49" charset="0"/>
              </a:rPr>
              <a:t>source pane 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(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Rmarkdown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) or in the output window.</a:t>
            </a:r>
          </a:p>
          <a:p>
            <a:pPr lvl="1"/>
            <a:endParaRPr lang="en-US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 Export and save as pdf, </a:t>
            </a: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dirty="0">
                <a:ea typeface="Yu Gothic" panose="020B0400000000000000" pitchFamily="34" charset="-128"/>
                <a:cs typeface="Courier New" panose="02070309020205020404" pitchFamily="49" charset="0"/>
              </a:rPr>
              <a:t>...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>
                <a:ea typeface="Yu Gothic" panose="020B0400000000000000" pitchFamily="34" charset="-128"/>
                <a:cs typeface="Courier New" panose="02070309020205020404" pitchFamily="49" charset="0"/>
              </a:rPr>
              <a:t>Functions 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pdf(), </a:t>
            </a:r>
            <a:r>
              <a:rPr lang="en-US" sz="2000" dirty="0" err="1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png</a:t>
            </a:r>
            <a:r>
              <a:rPr lang="en-US" sz="2000" dirty="0">
                <a:latin typeface="Courier New" panose="02070309020205020404" pitchFamily="49" charset="0"/>
                <a:ea typeface="Yu Gothic" panose="020B0400000000000000" pitchFamily="34" charset="-128"/>
                <a:cs typeface="Courier New" panose="02070309020205020404" pitchFamily="49" charset="0"/>
              </a:rPr>
              <a:t>(), bmp(), jpeg()</a:t>
            </a:r>
          </a:p>
          <a:p>
            <a:pPr>
              <a:buFont typeface="Wingdings" pitchFamily="2" charset="2"/>
              <a:buChar char="ü"/>
            </a:pPr>
            <a:endParaRPr lang="en-US" sz="2400" dirty="0"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err="1">
                <a:ea typeface="Yu Gothic" panose="020B0400000000000000" pitchFamily="34" charset="-128"/>
                <a:cs typeface="Courier New" panose="02070309020205020404" pitchFamily="49" charset="0"/>
              </a:rPr>
              <a:t>dev.off</a:t>
            </a: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latin typeface="Courier New" panose="02070309020205020404" pitchFamily="49" charset="0"/>
              <a:ea typeface="Yu Gothic" panose="020B0400000000000000" pitchFamily="34" charset="-128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B4373-447B-EEA3-BED0-64FB160A204B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1522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660B-975C-EF06-151E-9C027A7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R plotting: help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852570E-30E1-811A-9BCE-3CD026B68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3774" y="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913976-6DAB-4116-82E7-37C962B02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96625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help() / ?</a:t>
            </a:r>
          </a:p>
          <a:p>
            <a:pPr marL="0" indent="0">
              <a:buNone/>
            </a:pP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  <a:hlinkClick r:id="rId2"/>
              </a:rPr>
              <a:t>The R Graph Gallery</a:t>
            </a:r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endParaRPr lang="en-US" dirty="0">
              <a:latin typeface="+mj-lt"/>
              <a:ea typeface="Yu Gothic" panose="020B0400000000000000" pitchFamily="34" charset="-128"/>
              <a:cs typeface="Courier New" panose="02070309020205020404" pitchFamily="49" charset="0"/>
            </a:endParaRPr>
          </a:p>
          <a:p>
            <a:r>
              <a:rPr lang="en-US" dirty="0">
                <a:latin typeface="+mj-lt"/>
                <a:ea typeface="Yu Gothic" panose="020B0400000000000000" pitchFamily="34" charset="-128"/>
                <a:cs typeface="Courier New" panose="02070309020205020404" pitchFamily="49" charset="0"/>
              </a:rPr>
              <a:t>If you don’t know something: google it!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518BDA-D769-FE36-2050-A4A9C605902F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7301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861B08-CBB5-708F-1990-27534D863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3A0E742-5C4E-8F3A-574E-7955F5928ED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7511" y="919163"/>
            <a:ext cx="7772400" cy="51816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D8B8A93-A2DC-5214-D5D1-9EF6D6D7F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028" y="3713163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Let´s practice!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A9A33F2-7949-CD3E-195A-58E329E204D6}"/>
              </a:ext>
            </a:extLst>
          </p:cNvPr>
          <p:cNvSpPr txBox="1">
            <a:spLocks/>
          </p:cNvSpPr>
          <p:nvPr/>
        </p:nvSpPr>
        <p:spPr>
          <a:xfrm>
            <a:off x="2133600" y="5865606"/>
            <a:ext cx="9144000" cy="585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5A866-AF63-00EA-8787-2B951D88C64B}"/>
              </a:ext>
            </a:extLst>
          </p:cNvPr>
          <p:cNvSpPr txBox="1"/>
          <p:nvPr/>
        </p:nvSpPr>
        <p:spPr>
          <a:xfrm>
            <a:off x="9828028" y="6596390"/>
            <a:ext cx="404303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i="0" u="none" strike="noStrike" dirty="0">
                <a:effectLst/>
                <a:latin typeface="Proxima Nova"/>
              </a:rPr>
              <a:t>Image by </a:t>
            </a:r>
            <a:r>
              <a:rPr lang="en-GB" sz="1100" b="0" i="0" u="none" strike="noStrike" dirty="0" err="1">
                <a:effectLst/>
                <a:latin typeface="Proxima Nova"/>
              </a:rPr>
              <a:t>lucabravo</a:t>
            </a:r>
            <a:r>
              <a:rPr lang="en-GB" sz="1100" b="0" i="0" u="none" strike="noStrike" dirty="0">
                <a:effectLst/>
                <a:latin typeface="Proxima Nova"/>
              </a:rPr>
              <a:t> on </a:t>
            </a:r>
            <a:r>
              <a:rPr lang="en-GB" sz="1100" b="0" i="0" u="none" strike="noStrike" dirty="0" err="1">
                <a:effectLst/>
                <a:latin typeface="Proxima Nova"/>
              </a:rPr>
              <a:t>Freepik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9F480A-0D7B-5054-A8B2-3DE6468A328E}"/>
              </a:ext>
            </a:extLst>
          </p:cNvPr>
          <p:cNvSpPr txBox="1"/>
          <p:nvPr/>
        </p:nvSpPr>
        <p:spPr>
          <a:xfrm>
            <a:off x="5374888" y="289932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Plotting exercise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DE99E-C1D3-7E31-0934-6BAF0FE3B70B}"/>
              </a:ext>
            </a:extLst>
          </p:cNvPr>
          <p:cNvSpPr txBox="1"/>
          <p:nvPr/>
        </p:nvSpPr>
        <p:spPr>
          <a:xfrm>
            <a:off x="0" y="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1.5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129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EFE1B231-887D-0B95-D540-167E38F8F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64873" y="827048"/>
            <a:ext cx="5406483" cy="5406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DBFE54-F806-E827-7D11-347C5F7478EC}"/>
              </a:ext>
            </a:extLst>
          </p:cNvPr>
          <p:cNvSpPr txBox="1"/>
          <p:nvPr/>
        </p:nvSpPr>
        <p:spPr>
          <a:xfrm>
            <a:off x="1421781" y="194474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choose your own adventure!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65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E2027E5-2DEF-E007-33E6-723044EFB4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0695"/>
            <a:ext cx="9742509" cy="67173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4A6409-102C-162B-234D-AB7CF4EDD7EA}"/>
              </a:ext>
            </a:extLst>
          </p:cNvPr>
          <p:cNvSpPr txBox="1"/>
          <p:nvPr/>
        </p:nvSpPr>
        <p:spPr>
          <a:xfrm>
            <a:off x="9735126" y="1131723"/>
            <a:ext cx="2355273" cy="20313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GB" b="1" dirty="0"/>
              <a:t>Assignment operator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                   </a:t>
            </a:r>
            <a:r>
              <a:rPr lang="en-GB" dirty="0">
                <a:solidFill>
                  <a:srgbClr val="FF0000"/>
                </a:solidFill>
              </a:rPr>
              <a:t>OR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1" name="Picture 10" descr="A black arrow and a white rectangle&#10;&#10;Description automatically generated">
            <a:extLst>
              <a:ext uri="{FF2B5EF4-FFF2-40B4-BE49-F238E27FC236}">
                <a16:creationId xmlns:a16="http://schemas.microsoft.com/office/drawing/2014/main" id="{37E0C929-1916-C98D-BB1C-26CBB6ED86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07830" y="2486551"/>
            <a:ext cx="586644" cy="510910"/>
          </a:xfrm>
          <a:prstGeom prst="rect">
            <a:avLst/>
          </a:prstGeom>
        </p:spPr>
      </p:pic>
      <p:pic>
        <p:nvPicPr>
          <p:cNvPr id="13" name="Picture 12" descr="A white square with black lines&#10;&#10;Description automatically generated">
            <a:extLst>
              <a:ext uri="{FF2B5EF4-FFF2-40B4-BE49-F238E27FC236}">
                <a16:creationId xmlns:a16="http://schemas.microsoft.com/office/drawing/2014/main" id="{DD1753CB-93F6-78A5-78E0-E6478F983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8847" y="1498174"/>
            <a:ext cx="564097" cy="465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6258B19-97BD-9D1F-A296-DBF2A47F06B7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729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5A46FCE-56F9-74CD-0AAB-39F8097A9E3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086" y="0"/>
            <a:ext cx="9963926" cy="66459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C104F1-DBA7-16BA-8E77-05ADC9302DDC}"/>
              </a:ext>
            </a:extLst>
          </p:cNvPr>
          <p:cNvSpPr txBox="1"/>
          <p:nvPr/>
        </p:nvSpPr>
        <p:spPr>
          <a:xfrm>
            <a:off x="0" y="0"/>
            <a:ext cx="1861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venir Book" panose="02000503020000020003" pitchFamily="2" charset="0"/>
              </a:rPr>
              <a:t>Session 1.1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24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3644</Words>
  <Application>Microsoft Macintosh PowerPoint</Application>
  <PresentationFormat>Widescreen</PresentationFormat>
  <Paragraphs>784</Paragraphs>
  <Slides>78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2" baseType="lpstr">
      <vt:lpstr>Yu Gothic</vt:lpstr>
      <vt:lpstr>Aptos</vt:lpstr>
      <vt:lpstr>Aptos Display</vt:lpstr>
      <vt:lpstr>Arial</vt:lpstr>
      <vt:lpstr>Avenir Book</vt:lpstr>
      <vt:lpstr>Calibri</vt:lpstr>
      <vt:lpstr>Courier New</vt:lpstr>
      <vt:lpstr>Nunito</vt:lpstr>
      <vt:lpstr>Nyala</vt:lpstr>
      <vt:lpstr>Proxima Nova</vt:lpstr>
      <vt:lpstr>SSP Local</vt:lpstr>
      <vt:lpstr>Wingdings</vt:lpstr>
      <vt:lpstr>Zapfino</vt:lpstr>
      <vt:lpstr>Office Theme</vt:lpstr>
      <vt:lpstr>UNIQ+ Introduction to R Day 1  </vt:lpstr>
      <vt:lpstr>PowerPoint Presentation</vt:lpstr>
      <vt:lpstr>PowerPoint Presentation</vt:lpstr>
      <vt:lpstr>PowerPoint Presentation</vt:lpstr>
      <vt:lpstr>PowerPoint Presentation</vt:lpstr>
      <vt:lpstr>Getting started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help in R</vt:lpstr>
      <vt:lpstr>PowerPoint Presentation</vt:lpstr>
      <vt:lpstr>Errors and warnings</vt:lpstr>
      <vt:lpstr>PowerPoint Presentation</vt:lpstr>
      <vt:lpstr>PowerPoint Presentation</vt:lpstr>
      <vt:lpstr>PowerPoint Presentation</vt:lpstr>
      <vt:lpstr>Data structures</vt:lpstr>
      <vt:lpstr>Data structures – atomic vector</vt:lpstr>
      <vt:lpstr>Data structures – list</vt:lpstr>
      <vt:lpstr>Data structures – data.frame</vt:lpstr>
      <vt:lpstr>Data structures – matrix</vt:lpstr>
      <vt:lpstr>Overview of the dataset</vt:lpstr>
      <vt:lpstr>Subsetting</vt:lpstr>
      <vt:lpstr>Filtering</vt:lpstr>
      <vt:lpstr>PowerPoint Presentation</vt:lpstr>
      <vt:lpstr>Break Time</vt:lpstr>
      <vt:lpstr>CONDITIONALS</vt:lpstr>
      <vt:lpstr>Conditionals:</vt:lpstr>
      <vt:lpstr>Conditionals: if statements</vt:lpstr>
      <vt:lpstr>Conditionals: if…else statements</vt:lpstr>
      <vt:lpstr>Conditionals: chained conditionals (else if)</vt:lpstr>
      <vt:lpstr>Conditionals: chained conditionals (else if)</vt:lpstr>
      <vt:lpstr>Conditionals: ifelse() function</vt:lpstr>
      <vt:lpstr>LOOPS</vt:lpstr>
      <vt:lpstr>Loops</vt:lpstr>
      <vt:lpstr>Loops: for-loops</vt:lpstr>
      <vt:lpstr>Loops: for-loops</vt:lpstr>
      <vt:lpstr>Loops: while-loops</vt:lpstr>
      <vt:lpstr>Loops: while-loops</vt:lpstr>
      <vt:lpstr>Let´s practice!</vt:lpstr>
      <vt:lpstr>Break Time</vt:lpstr>
      <vt:lpstr>Importing data</vt:lpstr>
      <vt:lpstr>Tabular data in R</vt:lpstr>
      <vt:lpstr>Basic statistics</vt:lpstr>
      <vt:lpstr>Basic statistics</vt:lpstr>
      <vt:lpstr>Let´s practice!</vt:lpstr>
      <vt:lpstr>HANDLING MISSING VALUES</vt:lpstr>
      <vt:lpstr>NA/NaN</vt:lpstr>
      <vt:lpstr>Let´s practice!</vt:lpstr>
      <vt:lpstr>DATA VISUALISATION</vt:lpstr>
      <vt:lpstr>Plotting with R</vt:lpstr>
      <vt:lpstr>Basic R plotting</vt:lpstr>
      <vt:lpstr>Basic R plotting</vt:lpstr>
      <vt:lpstr>Categorical data / factors</vt:lpstr>
      <vt:lpstr>Basic R plotting</vt:lpstr>
      <vt:lpstr>Basic R plotting: histogram</vt:lpstr>
      <vt:lpstr>Basic R plotting: histogram</vt:lpstr>
      <vt:lpstr>Basic R plotting: barplots</vt:lpstr>
      <vt:lpstr>Basic R plotting: barplots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scatterplot</vt:lpstr>
      <vt:lpstr>Basic R plotting: boxplots</vt:lpstr>
      <vt:lpstr>Basic R plotting: boxplots</vt:lpstr>
      <vt:lpstr>Basic R plotting: boxplots</vt:lpstr>
      <vt:lpstr>Basic R plotting: add legend()</vt:lpstr>
      <vt:lpstr>Basic R plotting: add legend()</vt:lpstr>
      <vt:lpstr>How to visualize plots</vt:lpstr>
      <vt:lpstr>Basic R plotting: help</vt:lpstr>
      <vt:lpstr>Let´s practice!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Merve Bilici</dc:creator>
  <cp:lastModifiedBy>Micah Fletcher</cp:lastModifiedBy>
  <cp:revision>105</cp:revision>
  <dcterms:created xsi:type="dcterms:W3CDTF">2025-07-09T13:59:33Z</dcterms:created>
  <dcterms:modified xsi:type="dcterms:W3CDTF">2025-07-09T20:44:28Z</dcterms:modified>
</cp:coreProperties>
</file>